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23"/>
  </p:notesMasterIdLst>
  <p:handoutMasterIdLst>
    <p:handoutMasterId r:id="rId24"/>
  </p:handoutMasterIdLst>
  <p:sldIdLst>
    <p:sldId id="256" r:id="rId2"/>
    <p:sldId id="261" r:id="rId3"/>
    <p:sldId id="264" r:id="rId4"/>
    <p:sldId id="267" r:id="rId5"/>
    <p:sldId id="268" r:id="rId6"/>
    <p:sldId id="269" r:id="rId7"/>
    <p:sldId id="270" r:id="rId8"/>
    <p:sldId id="273" r:id="rId9"/>
    <p:sldId id="278" r:id="rId10"/>
    <p:sldId id="274" r:id="rId11"/>
    <p:sldId id="284" r:id="rId12"/>
    <p:sldId id="280" r:id="rId13"/>
    <p:sldId id="282" r:id="rId14"/>
    <p:sldId id="287" r:id="rId15"/>
    <p:sldId id="288" r:id="rId16"/>
    <p:sldId id="291" r:id="rId17"/>
    <p:sldId id="294" r:id="rId18"/>
    <p:sldId id="293" r:id="rId19"/>
    <p:sldId id="285" r:id="rId20"/>
    <p:sldId id="290" r:id="rId21"/>
    <p:sldId id="271"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CE6E98FF-7A49-4F2A-BC51-F541B80330EB}">
          <p14:sldIdLst>
            <p14:sldId id="256"/>
            <p14:sldId id="261"/>
            <p14:sldId id="264"/>
            <p14:sldId id="267"/>
            <p14:sldId id="268"/>
            <p14:sldId id="269"/>
            <p14:sldId id="270"/>
            <p14:sldId id="273"/>
            <p14:sldId id="278"/>
            <p14:sldId id="274"/>
            <p14:sldId id="284"/>
            <p14:sldId id="280"/>
            <p14:sldId id="282"/>
            <p14:sldId id="287"/>
            <p14:sldId id="288"/>
            <p14:sldId id="291"/>
            <p14:sldId id="294"/>
            <p14:sldId id="293"/>
            <p14:sldId id="285"/>
            <p14:sldId id="290"/>
            <p14:sldId id="27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71" d="100"/>
          <a:sy n="71" d="100"/>
        </p:scale>
        <p:origin x="77" y="341"/>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EE6EC3B-E781-C303-D24E-66E5B490E55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EC24EABF-A6B0-10F2-B589-109A37CE57D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DB88915-B414-49AD-843B-BB0AF90BECC1}" type="datetimeFigureOut">
              <a:rPr lang="en-IN" smtClean="0"/>
              <a:t>15-07-2024</a:t>
            </a:fld>
            <a:endParaRPr lang="en-IN"/>
          </a:p>
        </p:txBody>
      </p:sp>
      <p:sp>
        <p:nvSpPr>
          <p:cNvPr id="4" name="Footer Placeholder 3">
            <a:extLst>
              <a:ext uri="{FF2B5EF4-FFF2-40B4-BE49-F238E27FC236}">
                <a16:creationId xmlns:a16="http://schemas.microsoft.com/office/drawing/2014/main" id="{B497F937-7437-ABFE-820C-ACE3CE784EE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en-US"/>
              <a:t>Application of Automated Visual Inspection for Electric Meter Reading using Traditional Image Processing Techniques</a:t>
            </a:r>
            <a:endParaRPr lang="en-IN"/>
          </a:p>
        </p:txBody>
      </p:sp>
      <p:sp>
        <p:nvSpPr>
          <p:cNvPr id="5" name="Slide Number Placeholder 4">
            <a:extLst>
              <a:ext uri="{FF2B5EF4-FFF2-40B4-BE49-F238E27FC236}">
                <a16:creationId xmlns:a16="http://schemas.microsoft.com/office/drawing/2014/main" id="{2FFAA314-1674-8D64-162B-84B210EE92F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54F648F-7F63-4622-AEC3-36B8F727A36F}" type="slidenum">
              <a:rPr lang="en-IN" smtClean="0"/>
              <a:t>‹#›</a:t>
            </a:fld>
            <a:endParaRPr lang="en-IN"/>
          </a:p>
        </p:txBody>
      </p:sp>
    </p:spTree>
    <p:extLst>
      <p:ext uri="{BB962C8B-B14F-4D97-AF65-F5344CB8AC3E}">
        <p14:creationId xmlns:p14="http://schemas.microsoft.com/office/powerpoint/2010/main" val="3814189594"/>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BB749A4-8B38-496A-B146-68F218D3B944}" type="datetimeFigureOut">
              <a:rPr lang="en-IN" smtClean="0"/>
              <a:t>15-07-2024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r>
              <a:rPr lang="en-US"/>
              <a:t>Application of Automated Visual Inspection for Electric Meter Reading using Traditional Image Processing Techniques</a:t>
            </a:r>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3B70A9A-AF7D-4958-96AA-1F5AE80A1455}" type="slidenum">
              <a:rPr lang="en-IN" smtClean="0"/>
              <a:t>‹#›</a:t>
            </a:fld>
            <a:endParaRPr lang="en-IN"/>
          </a:p>
        </p:txBody>
      </p:sp>
    </p:spTree>
    <p:extLst>
      <p:ext uri="{BB962C8B-B14F-4D97-AF65-F5344CB8AC3E}">
        <p14:creationId xmlns:p14="http://schemas.microsoft.com/office/powerpoint/2010/main" val="3120486772"/>
      </p:ext>
    </p:extLst>
  </p:cSld>
  <p:clrMap bg1="lt1" tx1="dk1" bg2="lt2" tx2="dk2" accent1="accent1" accent2="accent2" accent3="accent3" accent4="accent4" accent5="accent5" accent6="accent6" hlink="hlink" folHlink="folHlink"/>
  <p:hf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B8259D-D300-3D1E-EB4E-7329F07F020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05AC13D9-1CC5-AD00-9D77-1E4A4434B7D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EA832CDF-84B6-8AB2-B1FC-98020EC1E949}"/>
              </a:ext>
            </a:extLst>
          </p:cNvPr>
          <p:cNvSpPr>
            <a:spLocks noGrp="1"/>
          </p:cNvSpPr>
          <p:nvPr>
            <p:ph type="dt" sz="half" idx="10"/>
          </p:nvPr>
        </p:nvSpPr>
        <p:spPr/>
        <p:txBody>
          <a:bodyPr/>
          <a:lstStyle/>
          <a:p>
            <a:fld id="{BA1DE4EB-6DA9-40A0-9AE1-BFF5A24D646C}" type="datetime1">
              <a:rPr lang="en-IN" smtClean="0"/>
              <a:t>15-07-2024</a:t>
            </a:fld>
            <a:endParaRPr lang="en-IN"/>
          </a:p>
        </p:txBody>
      </p:sp>
      <p:sp>
        <p:nvSpPr>
          <p:cNvPr id="5" name="Footer Placeholder 4">
            <a:extLst>
              <a:ext uri="{FF2B5EF4-FFF2-40B4-BE49-F238E27FC236}">
                <a16:creationId xmlns:a16="http://schemas.microsoft.com/office/drawing/2014/main" id="{28272D41-27DA-D91B-C2E7-46793D90EB32}"/>
              </a:ext>
            </a:extLst>
          </p:cNvPr>
          <p:cNvSpPr>
            <a:spLocks noGrp="1"/>
          </p:cNvSpPr>
          <p:nvPr>
            <p:ph type="ftr" sz="quarter" idx="11"/>
          </p:nvPr>
        </p:nvSpPr>
        <p:spPr/>
        <p:txBody>
          <a:bodyPr/>
          <a:lstStyle/>
          <a:p>
            <a:r>
              <a:rPr lang="en-US"/>
              <a:t>Application of Automated Visual Inspection for Electric Meter Reading using Traditional Image Processing Techniques</a:t>
            </a:r>
            <a:endParaRPr lang="en-IN"/>
          </a:p>
        </p:txBody>
      </p:sp>
      <p:sp>
        <p:nvSpPr>
          <p:cNvPr id="6" name="Slide Number Placeholder 5">
            <a:extLst>
              <a:ext uri="{FF2B5EF4-FFF2-40B4-BE49-F238E27FC236}">
                <a16:creationId xmlns:a16="http://schemas.microsoft.com/office/drawing/2014/main" id="{EE3C2800-EE41-6A55-A175-2655DE2703DB}"/>
              </a:ext>
            </a:extLst>
          </p:cNvPr>
          <p:cNvSpPr>
            <a:spLocks noGrp="1"/>
          </p:cNvSpPr>
          <p:nvPr>
            <p:ph type="sldNum" sz="quarter" idx="12"/>
          </p:nvPr>
        </p:nvSpPr>
        <p:spPr/>
        <p:txBody>
          <a:bodyPr/>
          <a:lstStyle/>
          <a:p>
            <a:fld id="{EF2DECD9-9DFD-4F92-B7B8-D06982934EE9}" type="slidenum">
              <a:rPr lang="en-IN" smtClean="0"/>
              <a:t>‹#›</a:t>
            </a:fld>
            <a:endParaRPr lang="en-IN"/>
          </a:p>
        </p:txBody>
      </p:sp>
    </p:spTree>
    <p:extLst>
      <p:ext uri="{BB962C8B-B14F-4D97-AF65-F5344CB8AC3E}">
        <p14:creationId xmlns:p14="http://schemas.microsoft.com/office/powerpoint/2010/main" val="1308105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A7C67D-B7F3-00C8-ACC1-370F194FF2F4}"/>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BF0447F-C2B7-1DDC-EE98-A0EE194DE1D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E595FF6-16C6-9568-B44D-5BE26340FFF2}"/>
              </a:ext>
            </a:extLst>
          </p:cNvPr>
          <p:cNvSpPr>
            <a:spLocks noGrp="1"/>
          </p:cNvSpPr>
          <p:nvPr>
            <p:ph type="dt" sz="half" idx="10"/>
          </p:nvPr>
        </p:nvSpPr>
        <p:spPr/>
        <p:txBody>
          <a:bodyPr/>
          <a:lstStyle/>
          <a:p>
            <a:fld id="{72785AB2-7197-442F-B50F-EA53DDA8EFF8}" type="datetime1">
              <a:rPr lang="en-IN" smtClean="0"/>
              <a:t>15-07-2024</a:t>
            </a:fld>
            <a:endParaRPr lang="en-IN"/>
          </a:p>
        </p:txBody>
      </p:sp>
      <p:sp>
        <p:nvSpPr>
          <p:cNvPr id="5" name="Footer Placeholder 4">
            <a:extLst>
              <a:ext uri="{FF2B5EF4-FFF2-40B4-BE49-F238E27FC236}">
                <a16:creationId xmlns:a16="http://schemas.microsoft.com/office/drawing/2014/main" id="{8940E94C-A125-D5B9-13E0-9FC5BD1471BA}"/>
              </a:ext>
            </a:extLst>
          </p:cNvPr>
          <p:cNvSpPr>
            <a:spLocks noGrp="1"/>
          </p:cNvSpPr>
          <p:nvPr>
            <p:ph type="ftr" sz="quarter" idx="11"/>
          </p:nvPr>
        </p:nvSpPr>
        <p:spPr/>
        <p:txBody>
          <a:bodyPr/>
          <a:lstStyle/>
          <a:p>
            <a:r>
              <a:rPr lang="en-US"/>
              <a:t>Application of Automated Visual Inspection for Electric Meter Reading using Traditional Image Processing Techniques</a:t>
            </a:r>
            <a:endParaRPr lang="en-IN"/>
          </a:p>
        </p:txBody>
      </p:sp>
      <p:sp>
        <p:nvSpPr>
          <p:cNvPr id="6" name="Slide Number Placeholder 5">
            <a:extLst>
              <a:ext uri="{FF2B5EF4-FFF2-40B4-BE49-F238E27FC236}">
                <a16:creationId xmlns:a16="http://schemas.microsoft.com/office/drawing/2014/main" id="{0DD128BB-9078-8E47-81C0-4E9244CAAC5A}"/>
              </a:ext>
            </a:extLst>
          </p:cNvPr>
          <p:cNvSpPr>
            <a:spLocks noGrp="1"/>
          </p:cNvSpPr>
          <p:nvPr>
            <p:ph type="sldNum" sz="quarter" idx="12"/>
          </p:nvPr>
        </p:nvSpPr>
        <p:spPr/>
        <p:txBody>
          <a:bodyPr/>
          <a:lstStyle/>
          <a:p>
            <a:fld id="{EF2DECD9-9DFD-4F92-B7B8-D06982934EE9}" type="slidenum">
              <a:rPr lang="en-IN" smtClean="0"/>
              <a:t>‹#›</a:t>
            </a:fld>
            <a:endParaRPr lang="en-IN"/>
          </a:p>
        </p:txBody>
      </p:sp>
    </p:spTree>
    <p:extLst>
      <p:ext uri="{BB962C8B-B14F-4D97-AF65-F5344CB8AC3E}">
        <p14:creationId xmlns:p14="http://schemas.microsoft.com/office/powerpoint/2010/main" val="25562239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E39A785-1DCD-E964-98DE-D6D0BC2AD9F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E5922AEE-B16E-7006-2669-AD9F17D7D34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569B6C3-C97F-7099-E1E8-3046C4C7CA23}"/>
              </a:ext>
            </a:extLst>
          </p:cNvPr>
          <p:cNvSpPr>
            <a:spLocks noGrp="1"/>
          </p:cNvSpPr>
          <p:nvPr>
            <p:ph type="dt" sz="half" idx="10"/>
          </p:nvPr>
        </p:nvSpPr>
        <p:spPr/>
        <p:txBody>
          <a:bodyPr/>
          <a:lstStyle/>
          <a:p>
            <a:fld id="{71BC1026-C647-41A9-9848-7E0AACA95DD9}" type="datetime1">
              <a:rPr lang="en-IN" smtClean="0"/>
              <a:t>15-07-2024</a:t>
            </a:fld>
            <a:endParaRPr lang="en-IN"/>
          </a:p>
        </p:txBody>
      </p:sp>
      <p:sp>
        <p:nvSpPr>
          <p:cNvPr id="5" name="Footer Placeholder 4">
            <a:extLst>
              <a:ext uri="{FF2B5EF4-FFF2-40B4-BE49-F238E27FC236}">
                <a16:creationId xmlns:a16="http://schemas.microsoft.com/office/drawing/2014/main" id="{59B306D9-F6AC-5331-5E70-4BE8E4B32719}"/>
              </a:ext>
            </a:extLst>
          </p:cNvPr>
          <p:cNvSpPr>
            <a:spLocks noGrp="1"/>
          </p:cNvSpPr>
          <p:nvPr>
            <p:ph type="ftr" sz="quarter" idx="11"/>
          </p:nvPr>
        </p:nvSpPr>
        <p:spPr/>
        <p:txBody>
          <a:bodyPr/>
          <a:lstStyle/>
          <a:p>
            <a:r>
              <a:rPr lang="en-US"/>
              <a:t>Application of Automated Visual Inspection for Electric Meter Reading using Traditional Image Processing Techniques</a:t>
            </a:r>
            <a:endParaRPr lang="en-IN"/>
          </a:p>
        </p:txBody>
      </p:sp>
      <p:sp>
        <p:nvSpPr>
          <p:cNvPr id="6" name="Slide Number Placeholder 5">
            <a:extLst>
              <a:ext uri="{FF2B5EF4-FFF2-40B4-BE49-F238E27FC236}">
                <a16:creationId xmlns:a16="http://schemas.microsoft.com/office/drawing/2014/main" id="{7E584F6A-B0F6-327A-F161-311210CD6C1D}"/>
              </a:ext>
            </a:extLst>
          </p:cNvPr>
          <p:cNvSpPr>
            <a:spLocks noGrp="1"/>
          </p:cNvSpPr>
          <p:nvPr>
            <p:ph type="sldNum" sz="quarter" idx="12"/>
          </p:nvPr>
        </p:nvSpPr>
        <p:spPr/>
        <p:txBody>
          <a:bodyPr/>
          <a:lstStyle/>
          <a:p>
            <a:fld id="{EF2DECD9-9DFD-4F92-B7B8-D06982934EE9}" type="slidenum">
              <a:rPr lang="en-IN" smtClean="0"/>
              <a:t>‹#›</a:t>
            </a:fld>
            <a:endParaRPr lang="en-IN"/>
          </a:p>
        </p:txBody>
      </p:sp>
    </p:spTree>
    <p:extLst>
      <p:ext uri="{BB962C8B-B14F-4D97-AF65-F5344CB8AC3E}">
        <p14:creationId xmlns:p14="http://schemas.microsoft.com/office/powerpoint/2010/main" val="29152137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C0A016-4DD2-6467-81ED-2D47C0758FD5}"/>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61EFDFE1-6D89-D891-D9F2-3E4114CE2FA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886DABC-BAE2-C62D-1843-E83296C4A74F}"/>
              </a:ext>
            </a:extLst>
          </p:cNvPr>
          <p:cNvSpPr>
            <a:spLocks noGrp="1"/>
          </p:cNvSpPr>
          <p:nvPr>
            <p:ph type="dt" sz="half" idx="10"/>
          </p:nvPr>
        </p:nvSpPr>
        <p:spPr/>
        <p:txBody>
          <a:bodyPr/>
          <a:lstStyle/>
          <a:p>
            <a:fld id="{34DF01A6-061D-4C6E-BA1C-D3FA6CAAD1B6}" type="datetime1">
              <a:rPr lang="en-IN" smtClean="0"/>
              <a:t>15-07-2024</a:t>
            </a:fld>
            <a:endParaRPr lang="en-IN"/>
          </a:p>
        </p:txBody>
      </p:sp>
      <p:sp>
        <p:nvSpPr>
          <p:cNvPr id="5" name="Footer Placeholder 4">
            <a:extLst>
              <a:ext uri="{FF2B5EF4-FFF2-40B4-BE49-F238E27FC236}">
                <a16:creationId xmlns:a16="http://schemas.microsoft.com/office/drawing/2014/main" id="{8013D31F-6DB4-F387-1A2F-683E2C070015}"/>
              </a:ext>
            </a:extLst>
          </p:cNvPr>
          <p:cNvSpPr>
            <a:spLocks noGrp="1"/>
          </p:cNvSpPr>
          <p:nvPr>
            <p:ph type="ftr" sz="quarter" idx="11"/>
          </p:nvPr>
        </p:nvSpPr>
        <p:spPr/>
        <p:txBody>
          <a:bodyPr/>
          <a:lstStyle/>
          <a:p>
            <a:r>
              <a:rPr lang="en-US"/>
              <a:t>Application of Automated Visual Inspection for Electric Meter Reading using Traditional Image Processing Techniques</a:t>
            </a:r>
            <a:endParaRPr lang="en-IN"/>
          </a:p>
        </p:txBody>
      </p:sp>
      <p:sp>
        <p:nvSpPr>
          <p:cNvPr id="6" name="Slide Number Placeholder 5">
            <a:extLst>
              <a:ext uri="{FF2B5EF4-FFF2-40B4-BE49-F238E27FC236}">
                <a16:creationId xmlns:a16="http://schemas.microsoft.com/office/drawing/2014/main" id="{1A0060D7-B9EA-D7E0-6AAC-39AD274FEDD9}"/>
              </a:ext>
            </a:extLst>
          </p:cNvPr>
          <p:cNvSpPr>
            <a:spLocks noGrp="1"/>
          </p:cNvSpPr>
          <p:nvPr>
            <p:ph type="sldNum" sz="quarter" idx="12"/>
          </p:nvPr>
        </p:nvSpPr>
        <p:spPr/>
        <p:txBody>
          <a:bodyPr/>
          <a:lstStyle/>
          <a:p>
            <a:fld id="{EF2DECD9-9DFD-4F92-B7B8-D06982934EE9}" type="slidenum">
              <a:rPr lang="en-IN" smtClean="0"/>
              <a:t>‹#›</a:t>
            </a:fld>
            <a:endParaRPr lang="en-IN"/>
          </a:p>
        </p:txBody>
      </p:sp>
    </p:spTree>
    <p:extLst>
      <p:ext uri="{BB962C8B-B14F-4D97-AF65-F5344CB8AC3E}">
        <p14:creationId xmlns:p14="http://schemas.microsoft.com/office/powerpoint/2010/main" val="13530806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85E7C-E974-7BE4-765A-6DB7A3E0F19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125DD5E8-DAAC-2383-E81B-92503BB5244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0D0C119-19D1-F8A0-2210-C84C9C2E964E}"/>
              </a:ext>
            </a:extLst>
          </p:cNvPr>
          <p:cNvSpPr>
            <a:spLocks noGrp="1"/>
          </p:cNvSpPr>
          <p:nvPr>
            <p:ph type="dt" sz="half" idx="10"/>
          </p:nvPr>
        </p:nvSpPr>
        <p:spPr/>
        <p:txBody>
          <a:bodyPr/>
          <a:lstStyle/>
          <a:p>
            <a:fld id="{FD4D1C6C-25F5-4BA1-A530-BCF7F15D3418}" type="datetime1">
              <a:rPr lang="en-IN" smtClean="0"/>
              <a:t>15-07-2024</a:t>
            </a:fld>
            <a:endParaRPr lang="en-IN"/>
          </a:p>
        </p:txBody>
      </p:sp>
      <p:sp>
        <p:nvSpPr>
          <p:cNvPr id="5" name="Footer Placeholder 4">
            <a:extLst>
              <a:ext uri="{FF2B5EF4-FFF2-40B4-BE49-F238E27FC236}">
                <a16:creationId xmlns:a16="http://schemas.microsoft.com/office/drawing/2014/main" id="{38E99762-EAAC-B284-3363-442D1F7934A1}"/>
              </a:ext>
            </a:extLst>
          </p:cNvPr>
          <p:cNvSpPr>
            <a:spLocks noGrp="1"/>
          </p:cNvSpPr>
          <p:nvPr>
            <p:ph type="ftr" sz="quarter" idx="11"/>
          </p:nvPr>
        </p:nvSpPr>
        <p:spPr/>
        <p:txBody>
          <a:bodyPr/>
          <a:lstStyle/>
          <a:p>
            <a:r>
              <a:rPr lang="en-US"/>
              <a:t>Application of Automated Visual Inspection for Electric Meter Reading using Traditional Image Processing Techniques</a:t>
            </a:r>
            <a:endParaRPr lang="en-IN"/>
          </a:p>
        </p:txBody>
      </p:sp>
      <p:sp>
        <p:nvSpPr>
          <p:cNvPr id="6" name="Slide Number Placeholder 5">
            <a:extLst>
              <a:ext uri="{FF2B5EF4-FFF2-40B4-BE49-F238E27FC236}">
                <a16:creationId xmlns:a16="http://schemas.microsoft.com/office/drawing/2014/main" id="{88EBC740-2CF5-2014-DF58-AF77291F029B}"/>
              </a:ext>
            </a:extLst>
          </p:cNvPr>
          <p:cNvSpPr>
            <a:spLocks noGrp="1"/>
          </p:cNvSpPr>
          <p:nvPr>
            <p:ph type="sldNum" sz="quarter" idx="12"/>
          </p:nvPr>
        </p:nvSpPr>
        <p:spPr/>
        <p:txBody>
          <a:bodyPr/>
          <a:lstStyle/>
          <a:p>
            <a:fld id="{EF2DECD9-9DFD-4F92-B7B8-D06982934EE9}" type="slidenum">
              <a:rPr lang="en-IN" smtClean="0"/>
              <a:t>‹#›</a:t>
            </a:fld>
            <a:endParaRPr lang="en-IN"/>
          </a:p>
        </p:txBody>
      </p:sp>
    </p:spTree>
    <p:extLst>
      <p:ext uri="{BB962C8B-B14F-4D97-AF65-F5344CB8AC3E}">
        <p14:creationId xmlns:p14="http://schemas.microsoft.com/office/powerpoint/2010/main" val="37524318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CB4052-812E-7BD4-A9E4-560BEEFCBDFC}"/>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852D3C27-AA14-CA0A-47A0-D99A5A2F86A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1AF537AE-7FC5-6FB3-F0F0-C50B06504FC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27A77DFC-2BCC-0155-F274-87A781995178}"/>
              </a:ext>
            </a:extLst>
          </p:cNvPr>
          <p:cNvSpPr>
            <a:spLocks noGrp="1"/>
          </p:cNvSpPr>
          <p:nvPr>
            <p:ph type="dt" sz="half" idx="10"/>
          </p:nvPr>
        </p:nvSpPr>
        <p:spPr/>
        <p:txBody>
          <a:bodyPr/>
          <a:lstStyle/>
          <a:p>
            <a:fld id="{E8FC0E01-CDD1-4D8E-BE4D-79671AC0E1B5}" type="datetime1">
              <a:rPr lang="en-IN" smtClean="0"/>
              <a:t>15-07-2024</a:t>
            </a:fld>
            <a:endParaRPr lang="en-IN"/>
          </a:p>
        </p:txBody>
      </p:sp>
      <p:sp>
        <p:nvSpPr>
          <p:cNvPr id="6" name="Footer Placeholder 5">
            <a:extLst>
              <a:ext uri="{FF2B5EF4-FFF2-40B4-BE49-F238E27FC236}">
                <a16:creationId xmlns:a16="http://schemas.microsoft.com/office/drawing/2014/main" id="{360ECDD1-174E-DD09-7825-A024FBAF9CFC}"/>
              </a:ext>
            </a:extLst>
          </p:cNvPr>
          <p:cNvSpPr>
            <a:spLocks noGrp="1"/>
          </p:cNvSpPr>
          <p:nvPr>
            <p:ph type="ftr" sz="quarter" idx="11"/>
          </p:nvPr>
        </p:nvSpPr>
        <p:spPr/>
        <p:txBody>
          <a:bodyPr/>
          <a:lstStyle/>
          <a:p>
            <a:r>
              <a:rPr lang="en-US"/>
              <a:t>Application of Automated Visual Inspection for Electric Meter Reading using Traditional Image Processing Techniques</a:t>
            </a:r>
            <a:endParaRPr lang="en-IN"/>
          </a:p>
        </p:txBody>
      </p:sp>
      <p:sp>
        <p:nvSpPr>
          <p:cNvPr id="7" name="Slide Number Placeholder 6">
            <a:extLst>
              <a:ext uri="{FF2B5EF4-FFF2-40B4-BE49-F238E27FC236}">
                <a16:creationId xmlns:a16="http://schemas.microsoft.com/office/drawing/2014/main" id="{433BB8C4-790D-8B19-B593-92865913EA24}"/>
              </a:ext>
            </a:extLst>
          </p:cNvPr>
          <p:cNvSpPr>
            <a:spLocks noGrp="1"/>
          </p:cNvSpPr>
          <p:nvPr>
            <p:ph type="sldNum" sz="quarter" idx="12"/>
          </p:nvPr>
        </p:nvSpPr>
        <p:spPr/>
        <p:txBody>
          <a:bodyPr/>
          <a:lstStyle/>
          <a:p>
            <a:fld id="{EF2DECD9-9DFD-4F92-B7B8-D06982934EE9}" type="slidenum">
              <a:rPr lang="en-IN" smtClean="0"/>
              <a:t>‹#›</a:t>
            </a:fld>
            <a:endParaRPr lang="en-IN"/>
          </a:p>
        </p:txBody>
      </p:sp>
    </p:spTree>
    <p:extLst>
      <p:ext uri="{BB962C8B-B14F-4D97-AF65-F5344CB8AC3E}">
        <p14:creationId xmlns:p14="http://schemas.microsoft.com/office/powerpoint/2010/main" val="24250596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1E9748-5E2F-DE66-2C3F-E1A161B9F449}"/>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A31EB89-61A0-6FBE-3043-3968243AD57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238CD8A-2787-080E-8DC1-CA707F6DD45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3A22B4D0-84A3-5E6E-8BB5-6A9E2C53404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17C685C-4AD4-473B-9AE6-DFCEC0DA529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7229E7B8-7FB9-4B7D-D53B-871C2B38D8D1}"/>
              </a:ext>
            </a:extLst>
          </p:cNvPr>
          <p:cNvSpPr>
            <a:spLocks noGrp="1"/>
          </p:cNvSpPr>
          <p:nvPr>
            <p:ph type="dt" sz="half" idx="10"/>
          </p:nvPr>
        </p:nvSpPr>
        <p:spPr/>
        <p:txBody>
          <a:bodyPr/>
          <a:lstStyle/>
          <a:p>
            <a:fld id="{21EBCA3E-6BEB-4E80-85BD-50DD948C1AD5}" type="datetime1">
              <a:rPr lang="en-IN" smtClean="0"/>
              <a:t>15-07-2024</a:t>
            </a:fld>
            <a:endParaRPr lang="en-IN"/>
          </a:p>
        </p:txBody>
      </p:sp>
      <p:sp>
        <p:nvSpPr>
          <p:cNvPr id="8" name="Footer Placeholder 7">
            <a:extLst>
              <a:ext uri="{FF2B5EF4-FFF2-40B4-BE49-F238E27FC236}">
                <a16:creationId xmlns:a16="http://schemas.microsoft.com/office/drawing/2014/main" id="{AFE96854-2B50-8296-7EEB-172F5F6910DD}"/>
              </a:ext>
            </a:extLst>
          </p:cNvPr>
          <p:cNvSpPr>
            <a:spLocks noGrp="1"/>
          </p:cNvSpPr>
          <p:nvPr>
            <p:ph type="ftr" sz="quarter" idx="11"/>
          </p:nvPr>
        </p:nvSpPr>
        <p:spPr/>
        <p:txBody>
          <a:bodyPr/>
          <a:lstStyle/>
          <a:p>
            <a:r>
              <a:rPr lang="en-US"/>
              <a:t>Application of Automated Visual Inspection for Electric Meter Reading using Traditional Image Processing Techniques</a:t>
            </a:r>
            <a:endParaRPr lang="en-IN"/>
          </a:p>
        </p:txBody>
      </p:sp>
      <p:sp>
        <p:nvSpPr>
          <p:cNvPr id="9" name="Slide Number Placeholder 8">
            <a:extLst>
              <a:ext uri="{FF2B5EF4-FFF2-40B4-BE49-F238E27FC236}">
                <a16:creationId xmlns:a16="http://schemas.microsoft.com/office/drawing/2014/main" id="{B12D8986-C938-0A33-05F1-0E5D2EE6F009}"/>
              </a:ext>
            </a:extLst>
          </p:cNvPr>
          <p:cNvSpPr>
            <a:spLocks noGrp="1"/>
          </p:cNvSpPr>
          <p:nvPr>
            <p:ph type="sldNum" sz="quarter" idx="12"/>
          </p:nvPr>
        </p:nvSpPr>
        <p:spPr/>
        <p:txBody>
          <a:bodyPr/>
          <a:lstStyle/>
          <a:p>
            <a:fld id="{EF2DECD9-9DFD-4F92-B7B8-D06982934EE9}" type="slidenum">
              <a:rPr lang="en-IN" smtClean="0"/>
              <a:t>‹#›</a:t>
            </a:fld>
            <a:endParaRPr lang="en-IN"/>
          </a:p>
        </p:txBody>
      </p:sp>
    </p:spTree>
    <p:extLst>
      <p:ext uri="{BB962C8B-B14F-4D97-AF65-F5344CB8AC3E}">
        <p14:creationId xmlns:p14="http://schemas.microsoft.com/office/powerpoint/2010/main" val="22721485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24B57C-93BC-EEFD-B225-C8C801ECEF68}"/>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F5D2CDB4-A546-7D4B-D530-498AB27DB821}"/>
              </a:ext>
            </a:extLst>
          </p:cNvPr>
          <p:cNvSpPr>
            <a:spLocks noGrp="1"/>
          </p:cNvSpPr>
          <p:nvPr>
            <p:ph type="dt" sz="half" idx="10"/>
          </p:nvPr>
        </p:nvSpPr>
        <p:spPr/>
        <p:txBody>
          <a:bodyPr/>
          <a:lstStyle/>
          <a:p>
            <a:fld id="{1F1817F4-ACB9-4F2F-AA87-3542E8BEB6BC}" type="datetime1">
              <a:rPr lang="en-IN" smtClean="0"/>
              <a:t>15-07-2024</a:t>
            </a:fld>
            <a:endParaRPr lang="en-IN"/>
          </a:p>
        </p:txBody>
      </p:sp>
      <p:sp>
        <p:nvSpPr>
          <p:cNvPr id="4" name="Footer Placeholder 3">
            <a:extLst>
              <a:ext uri="{FF2B5EF4-FFF2-40B4-BE49-F238E27FC236}">
                <a16:creationId xmlns:a16="http://schemas.microsoft.com/office/drawing/2014/main" id="{691117F9-23B4-5325-2E9A-84AA41B6E01D}"/>
              </a:ext>
            </a:extLst>
          </p:cNvPr>
          <p:cNvSpPr>
            <a:spLocks noGrp="1"/>
          </p:cNvSpPr>
          <p:nvPr>
            <p:ph type="ftr" sz="quarter" idx="11"/>
          </p:nvPr>
        </p:nvSpPr>
        <p:spPr/>
        <p:txBody>
          <a:bodyPr/>
          <a:lstStyle/>
          <a:p>
            <a:r>
              <a:rPr lang="en-US"/>
              <a:t>Application of Automated Visual Inspection for Electric Meter Reading using Traditional Image Processing Techniques</a:t>
            </a:r>
            <a:endParaRPr lang="en-IN"/>
          </a:p>
        </p:txBody>
      </p:sp>
      <p:sp>
        <p:nvSpPr>
          <p:cNvPr id="5" name="Slide Number Placeholder 4">
            <a:extLst>
              <a:ext uri="{FF2B5EF4-FFF2-40B4-BE49-F238E27FC236}">
                <a16:creationId xmlns:a16="http://schemas.microsoft.com/office/drawing/2014/main" id="{DEA695F5-8A3F-FF88-9026-F6AED3FC0469}"/>
              </a:ext>
            </a:extLst>
          </p:cNvPr>
          <p:cNvSpPr>
            <a:spLocks noGrp="1"/>
          </p:cNvSpPr>
          <p:nvPr>
            <p:ph type="sldNum" sz="quarter" idx="12"/>
          </p:nvPr>
        </p:nvSpPr>
        <p:spPr/>
        <p:txBody>
          <a:bodyPr/>
          <a:lstStyle/>
          <a:p>
            <a:fld id="{EF2DECD9-9DFD-4F92-B7B8-D06982934EE9}" type="slidenum">
              <a:rPr lang="en-IN" smtClean="0"/>
              <a:t>‹#›</a:t>
            </a:fld>
            <a:endParaRPr lang="en-IN"/>
          </a:p>
        </p:txBody>
      </p:sp>
    </p:spTree>
    <p:extLst>
      <p:ext uri="{BB962C8B-B14F-4D97-AF65-F5344CB8AC3E}">
        <p14:creationId xmlns:p14="http://schemas.microsoft.com/office/powerpoint/2010/main" val="13455915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29BFF94-A130-26C6-4056-BE66EF225D74}"/>
              </a:ext>
            </a:extLst>
          </p:cNvPr>
          <p:cNvSpPr>
            <a:spLocks noGrp="1"/>
          </p:cNvSpPr>
          <p:nvPr>
            <p:ph type="dt" sz="half" idx="10"/>
          </p:nvPr>
        </p:nvSpPr>
        <p:spPr/>
        <p:txBody>
          <a:bodyPr/>
          <a:lstStyle/>
          <a:p>
            <a:fld id="{2BAA47F3-4B3B-4601-9178-F2E36693F256}" type="datetime1">
              <a:rPr lang="en-IN" smtClean="0"/>
              <a:t>15-07-2024</a:t>
            </a:fld>
            <a:endParaRPr lang="en-IN"/>
          </a:p>
        </p:txBody>
      </p:sp>
      <p:sp>
        <p:nvSpPr>
          <p:cNvPr id="3" name="Footer Placeholder 2">
            <a:extLst>
              <a:ext uri="{FF2B5EF4-FFF2-40B4-BE49-F238E27FC236}">
                <a16:creationId xmlns:a16="http://schemas.microsoft.com/office/drawing/2014/main" id="{B400A49B-FAA6-4F77-A4A4-D961C1D9635F}"/>
              </a:ext>
            </a:extLst>
          </p:cNvPr>
          <p:cNvSpPr>
            <a:spLocks noGrp="1"/>
          </p:cNvSpPr>
          <p:nvPr>
            <p:ph type="ftr" sz="quarter" idx="11"/>
          </p:nvPr>
        </p:nvSpPr>
        <p:spPr/>
        <p:txBody>
          <a:bodyPr/>
          <a:lstStyle/>
          <a:p>
            <a:r>
              <a:rPr lang="en-US"/>
              <a:t>Application of Automated Visual Inspection for Electric Meter Reading using Traditional Image Processing Techniques</a:t>
            </a:r>
            <a:endParaRPr lang="en-IN"/>
          </a:p>
        </p:txBody>
      </p:sp>
      <p:sp>
        <p:nvSpPr>
          <p:cNvPr id="4" name="Slide Number Placeholder 3">
            <a:extLst>
              <a:ext uri="{FF2B5EF4-FFF2-40B4-BE49-F238E27FC236}">
                <a16:creationId xmlns:a16="http://schemas.microsoft.com/office/drawing/2014/main" id="{2CD7A95E-56E1-869C-AFF7-1F18615050F0}"/>
              </a:ext>
            </a:extLst>
          </p:cNvPr>
          <p:cNvSpPr>
            <a:spLocks noGrp="1"/>
          </p:cNvSpPr>
          <p:nvPr>
            <p:ph type="sldNum" sz="quarter" idx="12"/>
          </p:nvPr>
        </p:nvSpPr>
        <p:spPr/>
        <p:txBody>
          <a:bodyPr/>
          <a:lstStyle/>
          <a:p>
            <a:fld id="{EF2DECD9-9DFD-4F92-B7B8-D06982934EE9}" type="slidenum">
              <a:rPr lang="en-IN" smtClean="0"/>
              <a:t>‹#›</a:t>
            </a:fld>
            <a:endParaRPr lang="en-IN"/>
          </a:p>
        </p:txBody>
      </p:sp>
    </p:spTree>
    <p:extLst>
      <p:ext uri="{BB962C8B-B14F-4D97-AF65-F5344CB8AC3E}">
        <p14:creationId xmlns:p14="http://schemas.microsoft.com/office/powerpoint/2010/main" val="14907360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044DF5-C6D9-25D6-99AB-A505221BCBA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2F5597C1-95A9-6C10-6296-5560EFFE249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5EF15BD3-AF85-5677-E52C-010A3D2D240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436A1BE-8438-3F50-0031-EF379069C61A}"/>
              </a:ext>
            </a:extLst>
          </p:cNvPr>
          <p:cNvSpPr>
            <a:spLocks noGrp="1"/>
          </p:cNvSpPr>
          <p:nvPr>
            <p:ph type="dt" sz="half" idx="10"/>
          </p:nvPr>
        </p:nvSpPr>
        <p:spPr/>
        <p:txBody>
          <a:bodyPr/>
          <a:lstStyle/>
          <a:p>
            <a:fld id="{B0B0B848-669E-4C2B-A62F-EDB0A67CF25A}" type="datetime1">
              <a:rPr lang="en-IN" smtClean="0"/>
              <a:t>15-07-2024</a:t>
            </a:fld>
            <a:endParaRPr lang="en-IN"/>
          </a:p>
        </p:txBody>
      </p:sp>
      <p:sp>
        <p:nvSpPr>
          <p:cNvPr id="6" name="Footer Placeholder 5">
            <a:extLst>
              <a:ext uri="{FF2B5EF4-FFF2-40B4-BE49-F238E27FC236}">
                <a16:creationId xmlns:a16="http://schemas.microsoft.com/office/drawing/2014/main" id="{4312E289-03FD-F350-98A6-1F33D87C9441}"/>
              </a:ext>
            </a:extLst>
          </p:cNvPr>
          <p:cNvSpPr>
            <a:spLocks noGrp="1"/>
          </p:cNvSpPr>
          <p:nvPr>
            <p:ph type="ftr" sz="quarter" idx="11"/>
          </p:nvPr>
        </p:nvSpPr>
        <p:spPr/>
        <p:txBody>
          <a:bodyPr/>
          <a:lstStyle/>
          <a:p>
            <a:r>
              <a:rPr lang="en-US"/>
              <a:t>Application of Automated Visual Inspection for Electric Meter Reading using Traditional Image Processing Techniques</a:t>
            </a:r>
            <a:endParaRPr lang="en-IN"/>
          </a:p>
        </p:txBody>
      </p:sp>
      <p:sp>
        <p:nvSpPr>
          <p:cNvPr id="7" name="Slide Number Placeholder 6">
            <a:extLst>
              <a:ext uri="{FF2B5EF4-FFF2-40B4-BE49-F238E27FC236}">
                <a16:creationId xmlns:a16="http://schemas.microsoft.com/office/drawing/2014/main" id="{8644DBD3-085E-D18B-966C-2215C36B8E85}"/>
              </a:ext>
            </a:extLst>
          </p:cNvPr>
          <p:cNvSpPr>
            <a:spLocks noGrp="1"/>
          </p:cNvSpPr>
          <p:nvPr>
            <p:ph type="sldNum" sz="quarter" idx="12"/>
          </p:nvPr>
        </p:nvSpPr>
        <p:spPr/>
        <p:txBody>
          <a:bodyPr/>
          <a:lstStyle/>
          <a:p>
            <a:fld id="{EF2DECD9-9DFD-4F92-B7B8-D06982934EE9}" type="slidenum">
              <a:rPr lang="en-IN" smtClean="0"/>
              <a:t>‹#›</a:t>
            </a:fld>
            <a:endParaRPr lang="en-IN"/>
          </a:p>
        </p:txBody>
      </p:sp>
    </p:spTree>
    <p:extLst>
      <p:ext uri="{BB962C8B-B14F-4D97-AF65-F5344CB8AC3E}">
        <p14:creationId xmlns:p14="http://schemas.microsoft.com/office/powerpoint/2010/main" val="39094701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045FA-FD17-2294-4DFE-67E3CB0E256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83B3B8E3-1A5C-735F-0928-3F52A3205C4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32204179-4556-71B6-DEE1-CF9ADC42D7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F867742-434C-4702-0CB4-016ACFABA6C1}"/>
              </a:ext>
            </a:extLst>
          </p:cNvPr>
          <p:cNvSpPr>
            <a:spLocks noGrp="1"/>
          </p:cNvSpPr>
          <p:nvPr>
            <p:ph type="dt" sz="half" idx="10"/>
          </p:nvPr>
        </p:nvSpPr>
        <p:spPr/>
        <p:txBody>
          <a:bodyPr/>
          <a:lstStyle/>
          <a:p>
            <a:fld id="{44990B55-E6B1-4D09-BF92-4CF6AE349CC9}" type="datetime1">
              <a:rPr lang="en-IN" smtClean="0"/>
              <a:t>15-07-2024</a:t>
            </a:fld>
            <a:endParaRPr lang="en-IN"/>
          </a:p>
        </p:txBody>
      </p:sp>
      <p:sp>
        <p:nvSpPr>
          <p:cNvPr id="6" name="Footer Placeholder 5">
            <a:extLst>
              <a:ext uri="{FF2B5EF4-FFF2-40B4-BE49-F238E27FC236}">
                <a16:creationId xmlns:a16="http://schemas.microsoft.com/office/drawing/2014/main" id="{9D59C72A-7000-4585-0FAD-7D3CEEAFE14F}"/>
              </a:ext>
            </a:extLst>
          </p:cNvPr>
          <p:cNvSpPr>
            <a:spLocks noGrp="1"/>
          </p:cNvSpPr>
          <p:nvPr>
            <p:ph type="ftr" sz="quarter" idx="11"/>
          </p:nvPr>
        </p:nvSpPr>
        <p:spPr/>
        <p:txBody>
          <a:bodyPr/>
          <a:lstStyle/>
          <a:p>
            <a:r>
              <a:rPr lang="en-US"/>
              <a:t>Application of Automated Visual Inspection for Electric Meter Reading using Traditional Image Processing Techniques</a:t>
            </a:r>
            <a:endParaRPr lang="en-IN"/>
          </a:p>
        </p:txBody>
      </p:sp>
      <p:sp>
        <p:nvSpPr>
          <p:cNvPr id="7" name="Slide Number Placeholder 6">
            <a:extLst>
              <a:ext uri="{FF2B5EF4-FFF2-40B4-BE49-F238E27FC236}">
                <a16:creationId xmlns:a16="http://schemas.microsoft.com/office/drawing/2014/main" id="{5FE2B3AF-5803-3852-93F7-3CCF9ED3F8BD}"/>
              </a:ext>
            </a:extLst>
          </p:cNvPr>
          <p:cNvSpPr>
            <a:spLocks noGrp="1"/>
          </p:cNvSpPr>
          <p:nvPr>
            <p:ph type="sldNum" sz="quarter" idx="12"/>
          </p:nvPr>
        </p:nvSpPr>
        <p:spPr/>
        <p:txBody>
          <a:bodyPr/>
          <a:lstStyle/>
          <a:p>
            <a:fld id="{EF2DECD9-9DFD-4F92-B7B8-D06982934EE9}" type="slidenum">
              <a:rPr lang="en-IN" smtClean="0"/>
              <a:t>‹#›</a:t>
            </a:fld>
            <a:endParaRPr lang="en-IN"/>
          </a:p>
        </p:txBody>
      </p:sp>
    </p:spTree>
    <p:extLst>
      <p:ext uri="{BB962C8B-B14F-4D97-AF65-F5344CB8AC3E}">
        <p14:creationId xmlns:p14="http://schemas.microsoft.com/office/powerpoint/2010/main" val="31569860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2FE8CAE-1046-3F2B-88B7-BE42985CE4D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4419D9BD-D1F2-87FA-E620-73522B09364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045CF7D-71F7-29E3-9C4A-05A9ADB2ECB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41132E0-4BF6-40B5-BF96-7C765948D8C3}" type="datetime1">
              <a:rPr lang="en-IN" smtClean="0"/>
              <a:t>15-07-2024</a:t>
            </a:fld>
            <a:endParaRPr lang="en-IN"/>
          </a:p>
        </p:txBody>
      </p:sp>
      <p:sp>
        <p:nvSpPr>
          <p:cNvPr id="5" name="Footer Placeholder 4">
            <a:extLst>
              <a:ext uri="{FF2B5EF4-FFF2-40B4-BE49-F238E27FC236}">
                <a16:creationId xmlns:a16="http://schemas.microsoft.com/office/drawing/2014/main" id="{60323931-DE1C-581A-96E2-8013BCCAB81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Application of Automated Visual Inspection for Electric Meter Reading using Traditional Image Processing Techniques</a:t>
            </a:r>
            <a:endParaRPr lang="en-IN"/>
          </a:p>
        </p:txBody>
      </p:sp>
      <p:sp>
        <p:nvSpPr>
          <p:cNvPr id="6" name="Slide Number Placeholder 5">
            <a:extLst>
              <a:ext uri="{FF2B5EF4-FFF2-40B4-BE49-F238E27FC236}">
                <a16:creationId xmlns:a16="http://schemas.microsoft.com/office/drawing/2014/main" id="{B9519032-330E-8F9A-8115-F66977CE74D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F2DECD9-9DFD-4F92-B7B8-D06982934EE9}" type="slidenum">
              <a:rPr lang="en-IN" smtClean="0"/>
              <a:t>‹#›</a:t>
            </a:fld>
            <a:endParaRPr lang="en-IN"/>
          </a:p>
        </p:txBody>
      </p:sp>
    </p:spTree>
    <p:extLst>
      <p:ext uri="{BB962C8B-B14F-4D97-AF65-F5344CB8AC3E}">
        <p14:creationId xmlns:p14="http://schemas.microsoft.com/office/powerpoint/2010/main" val="38304446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0.jpe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1.png"/><Relationship Id="rId4" Type="http://schemas.openxmlformats.org/officeDocument/2006/relationships/image" Target="../media/image1.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22.png"/><Relationship Id="rId4" Type="http://schemas.openxmlformats.org/officeDocument/2006/relationships/image" Target="../media/image1.png"/></Relationships>
</file>

<file path=ppt/slides/_rels/slide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hyperlink" Target="https://papers.nips.cc/paper/2012/hash/c399862d3b9d6b76c8436e924a68c45b-Abstract.html" TargetMode="External"/><Relationship Id="rId3" Type="http://schemas.openxmlformats.org/officeDocument/2006/relationships/slide" Target="slide4.xml"/><Relationship Id="rId7" Type="http://schemas.openxmlformats.org/officeDocument/2006/relationships/hyperlink" Target="https://www.nowpublishers.com/article/Details/SIG-039" TargetMode="Externa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hyperlink" Target="https://github.com/OSSpk/Handwritten-Digits-Classification-Using-KNN-Multiclass_Perceptron-SVM/blob/master/README.md" TargetMode="External"/><Relationship Id="rId11" Type="http://schemas.openxmlformats.org/officeDocument/2006/relationships/hyperlink" Target="https://pyimagesearch.com/2017/02/13/recognizing-digits-with-opencv-and-python/" TargetMode="External"/><Relationship Id="rId5" Type="http://schemas.openxmlformats.org/officeDocument/2006/relationships/hyperlink" Target="https://ieeexplore.ieee.org/document/8686963/authors#authors" TargetMode="External"/><Relationship Id="rId10" Type="http://schemas.openxmlformats.org/officeDocument/2006/relationships/hyperlink" Target="https://docs.opencv.org/4.x/d9/d61/tutorial_py_morphological_ops.html" TargetMode="External"/><Relationship Id="rId4" Type="http://schemas.openxmlformats.org/officeDocument/2006/relationships/hyperlink" Target="https://www.mdpi.com/2076-3417/13/12/7146" TargetMode="External"/><Relationship Id="rId9" Type="http://schemas.openxmlformats.org/officeDocument/2006/relationships/hyperlink" Target="https://colah.github.io/posts/2015-08-Understanding-LSTMs/"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hyperlink" Target="https://ieeexplore.ieee.org/document/4767851" TargetMode="External"/><Relationship Id="rId2" Type="http://schemas.openxmlformats.org/officeDocument/2006/relationships/image" Target="../media/image1.png"/><Relationship Id="rId1" Type="http://schemas.openxmlformats.org/officeDocument/2006/relationships/slideLayout" Target="../slideLayouts/slideLayout4.xml"/><Relationship Id="rId6" Type="http://schemas.openxmlformats.org/officeDocument/2006/relationships/hyperlink" Target="https://www.researchgate.net/publication/229018890_Script_Identification_in_Indian_Document_Images_based_on_Directional_Morphological_Filters" TargetMode="External"/><Relationship Id="rId5" Type="http://schemas.openxmlformats.org/officeDocument/2006/relationships/hyperlink" Target="https://www.infona.pl/resource/bwmeta1.element.springer-doi-10_1007-S11633-018-1117-Z" TargetMode="External"/><Relationship Id="rId4" Type="http://schemas.openxmlformats.org/officeDocument/2006/relationships/hyperlink" Target="https://docs.opencv.org/4.x/d7/d4d/tutorial_py_thresholding.html"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s://www.nature.com/articles/nature14539" TargetMode="External"/><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hyperlink" Target="https://github.com/OSSpk/Handwritten-Digits-Classification-Using-KNN-Multiclass_Perceptron-SVM/blob/master/README.md" TargetMode="External"/><Relationship Id="rId4" Type="http://schemas.openxmlformats.org/officeDocument/2006/relationships/hyperlink" Target="https://ieeexplore.ieee.org/document/8686963" TargetMode="Externa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A0A7BD-F686-5D7E-EE05-F879C517B7E0}"/>
              </a:ext>
            </a:extLst>
          </p:cNvPr>
          <p:cNvSpPr>
            <a:spLocks noGrp="1"/>
          </p:cNvSpPr>
          <p:nvPr>
            <p:ph type="ctrTitle"/>
          </p:nvPr>
        </p:nvSpPr>
        <p:spPr>
          <a:xfrm>
            <a:off x="1115568" y="323796"/>
            <a:ext cx="9960864" cy="742188"/>
          </a:xfrm>
        </p:spPr>
        <p:txBody>
          <a:bodyPr>
            <a:normAutofit fontScale="90000"/>
          </a:bodyPr>
          <a:lstStyle/>
          <a:p>
            <a:r>
              <a:rPr lang="en-IN" sz="2000" b="1" i="1" dirty="0">
                <a:latin typeface="Times New Roman" panose="02020603050405020304" pitchFamily="18" charset="0"/>
                <a:cs typeface="Times New Roman" panose="02020603050405020304" pitchFamily="18" charset="0"/>
              </a:rPr>
              <a:t>Pre-Final Year Presentation</a:t>
            </a:r>
            <a:br>
              <a:rPr lang="en-IN" sz="2000" b="1" i="1" dirty="0">
                <a:latin typeface="Times New Roman" panose="02020603050405020304" pitchFamily="18" charset="0"/>
                <a:cs typeface="Times New Roman" panose="02020603050405020304" pitchFamily="18" charset="0"/>
              </a:rPr>
            </a:br>
            <a:r>
              <a:rPr lang="en-IN" sz="2000" b="1" i="1" dirty="0">
                <a:latin typeface="Times New Roman" panose="02020603050405020304" pitchFamily="18" charset="0"/>
                <a:cs typeface="Times New Roman" panose="02020603050405020304" pitchFamily="18" charset="0"/>
              </a:rPr>
              <a:t>on</a:t>
            </a:r>
            <a:br>
              <a:rPr lang="en-IN" sz="1800" b="1" i="1" dirty="0"/>
            </a:br>
            <a:endParaRPr lang="en-IN" sz="1800" b="1" i="1" dirty="0"/>
          </a:p>
        </p:txBody>
      </p:sp>
      <p:sp>
        <p:nvSpPr>
          <p:cNvPr id="3" name="Subtitle 2">
            <a:extLst>
              <a:ext uri="{FF2B5EF4-FFF2-40B4-BE49-F238E27FC236}">
                <a16:creationId xmlns:a16="http://schemas.microsoft.com/office/drawing/2014/main" id="{C384521B-5934-1977-FD2D-2091EFAA15C2}"/>
              </a:ext>
            </a:extLst>
          </p:cNvPr>
          <p:cNvSpPr>
            <a:spLocks noGrp="1"/>
          </p:cNvSpPr>
          <p:nvPr>
            <p:ph type="subTitle" idx="1"/>
          </p:nvPr>
        </p:nvSpPr>
        <p:spPr>
          <a:xfrm>
            <a:off x="969264" y="3746946"/>
            <a:ext cx="3648456" cy="1618446"/>
          </a:xfrm>
        </p:spPr>
        <p:txBody>
          <a:bodyPr>
            <a:normAutofit/>
          </a:bodyPr>
          <a:lstStyle/>
          <a:p>
            <a:r>
              <a:rPr lang="en-IN" sz="1700" b="1" i="1" dirty="0">
                <a:latin typeface="Times New Roman" panose="02020603050405020304" pitchFamily="18" charset="0"/>
                <a:cs typeface="Times New Roman" panose="02020603050405020304" pitchFamily="18" charset="0"/>
              </a:rPr>
              <a:t>By</a:t>
            </a:r>
            <a:endParaRPr lang="en-IN" sz="1500" b="1" i="1" dirty="0">
              <a:latin typeface="Times New Roman" panose="02020603050405020304" pitchFamily="18" charset="0"/>
              <a:cs typeface="Times New Roman" panose="02020603050405020304" pitchFamily="18" charset="0"/>
            </a:endParaRPr>
          </a:p>
          <a:p>
            <a:r>
              <a:rPr lang="en-IN" sz="2200" b="1" dirty="0">
                <a:solidFill>
                  <a:srgbClr val="0000FF"/>
                </a:solidFill>
                <a:latin typeface="Times New Roman" panose="02020603050405020304" pitchFamily="18" charset="0"/>
                <a:cs typeface="Times New Roman" panose="02020603050405020304" pitchFamily="18" charset="0"/>
              </a:rPr>
              <a:t>Piyush Kumar</a:t>
            </a:r>
          </a:p>
          <a:p>
            <a:r>
              <a:rPr lang="en-IN" sz="1500" b="1" dirty="0">
                <a:latin typeface="Times New Roman" panose="02020603050405020304" pitchFamily="18" charset="0"/>
                <a:cs typeface="Times New Roman" panose="02020603050405020304" pitchFamily="18" charset="0"/>
              </a:rPr>
              <a:t>Roll No. ~ BTECH/10191/21</a:t>
            </a:r>
          </a:p>
          <a:p>
            <a:pPr algn="l"/>
            <a:r>
              <a:rPr lang="en-IN" dirty="0"/>
              <a:t>	</a:t>
            </a:r>
          </a:p>
        </p:txBody>
      </p:sp>
      <p:pic>
        <p:nvPicPr>
          <p:cNvPr id="4" name="image1.png">
            <a:extLst>
              <a:ext uri="{FF2B5EF4-FFF2-40B4-BE49-F238E27FC236}">
                <a16:creationId xmlns:a16="http://schemas.microsoft.com/office/drawing/2014/main" id="{31F7E192-88C9-E740-00B7-3BE269CADB8D}"/>
              </a:ext>
            </a:extLst>
          </p:cNvPr>
          <p:cNvPicPr>
            <a:picLocks noChangeAspect="1"/>
          </p:cNvPicPr>
          <p:nvPr/>
        </p:nvPicPr>
        <p:blipFill>
          <a:blip r:embed="rId2" cstate="print"/>
          <a:stretch>
            <a:fillRect/>
          </a:stretch>
        </p:blipFill>
        <p:spPr>
          <a:xfrm>
            <a:off x="5128186" y="2352549"/>
            <a:ext cx="1935628" cy="1822012"/>
          </a:xfrm>
          <a:prstGeom prst="rect">
            <a:avLst/>
          </a:prstGeom>
        </p:spPr>
      </p:pic>
      <p:sp>
        <p:nvSpPr>
          <p:cNvPr id="8" name="TextBox 7">
            <a:extLst>
              <a:ext uri="{FF2B5EF4-FFF2-40B4-BE49-F238E27FC236}">
                <a16:creationId xmlns:a16="http://schemas.microsoft.com/office/drawing/2014/main" id="{E13555C9-704B-D0E1-C7BA-76F4826BC914}"/>
              </a:ext>
            </a:extLst>
          </p:cNvPr>
          <p:cNvSpPr txBox="1"/>
          <p:nvPr/>
        </p:nvSpPr>
        <p:spPr>
          <a:xfrm>
            <a:off x="969264" y="958554"/>
            <a:ext cx="10405872" cy="954107"/>
          </a:xfrm>
          <a:prstGeom prst="rect">
            <a:avLst/>
          </a:prstGeom>
          <a:noFill/>
        </p:spPr>
        <p:txBody>
          <a:bodyPr wrap="square">
            <a:spAutoFit/>
          </a:bodyPr>
          <a:lstStyle/>
          <a:p>
            <a:pPr algn="ctr">
              <a:spcBef>
                <a:spcPts val="200"/>
              </a:spcBef>
            </a:pPr>
            <a:r>
              <a:rPr lang="en-US" sz="2800" dirty="0">
                <a:solidFill>
                  <a:srgbClr val="365F91"/>
                </a:solidFill>
                <a:effectLst/>
                <a:latin typeface="Cambria" panose="02040503050406030204" pitchFamily="18" charset="0"/>
                <a:ea typeface="Times New Roman" panose="02020603050405020304" pitchFamily="18" charset="0"/>
                <a:cs typeface="Times New Roman" panose="02020603050405020304" pitchFamily="18" charset="0"/>
              </a:rPr>
              <a:t>Application of Automated Visual Inspection of Electric Meter Reading using Traditional Image Processing</a:t>
            </a:r>
            <a:endParaRPr lang="en-IN" sz="2800" dirty="0">
              <a:solidFill>
                <a:srgbClr val="365F91"/>
              </a:solidFill>
              <a:effectLst/>
              <a:latin typeface="Cambria" panose="02040503050406030204" pitchFamily="18" charset="0"/>
              <a:ea typeface="Times New Roman" panose="02020603050405020304" pitchFamily="18" charset="0"/>
              <a:cs typeface="Times New Roman" panose="02020603050405020304" pitchFamily="18" charset="0"/>
            </a:endParaRPr>
          </a:p>
        </p:txBody>
      </p:sp>
      <p:sp>
        <p:nvSpPr>
          <p:cNvPr id="9" name="Subtitle 2">
            <a:extLst>
              <a:ext uri="{FF2B5EF4-FFF2-40B4-BE49-F238E27FC236}">
                <a16:creationId xmlns:a16="http://schemas.microsoft.com/office/drawing/2014/main" id="{D039D517-5BF5-FBC5-F17A-FCB9E928A050}"/>
              </a:ext>
            </a:extLst>
          </p:cNvPr>
          <p:cNvSpPr txBox="1">
            <a:spLocks/>
          </p:cNvSpPr>
          <p:nvPr/>
        </p:nvSpPr>
        <p:spPr>
          <a:xfrm>
            <a:off x="7671816" y="3757486"/>
            <a:ext cx="3703320" cy="190265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IN" sz="1600" b="1" i="1"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Under guidance of</a:t>
            </a:r>
            <a:endParaRPr kumimoji="0" lang="en-IN" sz="1400" b="1" i="1"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IN" sz="2000" b="1" i="0" u="none" strike="noStrike" kern="1200" cap="none" spc="0" normalizeH="0" baseline="0" noProof="0" dirty="0" err="1">
                <a:ln>
                  <a:noFill/>
                </a:ln>
                <a:solidFill>
                  <a:srgbClr val="0000FF"/>
                </a:solidFill>
                <a:effectLst/>
                <a:uLnTx/>
                <a:uFillTx/>
                <a:latin typeface="Times New Roman" panose="02020603050405020304" pitchFamily="18" charset="0"/>
                <a:ea typeface="+mn-ea"/>
                <a:cs typeface="Times New Roman" panose="02020603050405020304" pitchFamily="18" charset="0"/>
              </a:rPr>
              <a:t>Dr.</a:t>
            </a:r>
            <a:r>
              <a:rPr kumimoji="0" lang="en-IN" sz="2000" b="1" i="0" u="none" strike="noStrike" kern="1200" cap="none" spc="0" normalizeH="0" baseline="0" noProof="0" dirty="0">
                <a:ln>
                  <a:noFill/>
                </a:ln>
                <a:solidFill>
                  <a:srgbClr val="0000FF"/>
                </a:solidFill>
                <a:effectLst/>
                <a:uLnTx/>
                <a:uFillTx/>
                <a:latin typeface="Times New Roman" panose="02020603050405020304" pitchFamily="18" charset="0"/>
                <a:ea typeface="+mn-ea"/>
                <a:cs typeface="Times New Roman" panose="02020603050405020304" pitchFamily="18" charset="0"/>
              </a:rPr>
              <a:t> Bikash Kanti Sarkar</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IN" sz="14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Associate Professor,</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IN" sz="1400" b="1" dirty="0">
                <a:solidFill>
                  <a:prstClr val="black"/>
                </a:solidFill>
                <a:latin typeface="Times New Roman" panose="02020603050405020304" pitchFamily="18" charset="0"/>
                <a:cs typeface="Times New Roman" panose="02020603050405020304" pitchFamily="18" charset="0"/>
              </a:rPr>
              <a:t>CSE Dept.</a:t>
            </a:r>
            <a:endParaRPr kumimoji="0" lang="en-IN" sz="14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10" name="Subtitle 2">
            <a:extLst>
              <a:ext uri="{FF2B5EF4-FFF2-40B4-BE49-F238E27FC236}">
                <a16:creationId xmlns:a16="http://schemas.microsoft.com/office/drawing/2014/main" id="{C8062F03-364D-95F0-2834-F93D55B98060}"/>
              </a:ext>
            </a:extLst>
          </p:cNvPr>
          <p:cNvSpPr txBox="1">
            <a:spLocks/>
          </p:cNvSpPr>
          <p:nvPr/>
        </p:nvSpPr>
        <p:spPr>
          <a:xfrm>
            <a:off x="1060704" y="5513134"/>
            <a:ext cx="10070592" cy="1344866"/>
          </a:xfrm>
          <a:prstGeom prst="rect">
            <a:avLst/>
          </a:prstGeom>
        </p:spPr>
        <p:txBody>
          <a:bodyPr vert="horz" lIns="91440" tIns="45720" rIns="91440" bIns="4572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IN" sz="1900" b="1" i="1" dirty="0">
                <a:latin typeface="Times New Roman" panose="02020603050405020304" pitchFamily="18" charset="0"/>
                <a:cs typeface="Times New Roman" panose="02020603050405020304" pitchFamily="18" charset="0"/>
              </a:rPr>
              <a:t>Department of </a:t>
            </a:r>
            <a:r>
              <a:rPr lang="en-US" sz="1900" b="1" i="1" dirty="0">
                <a:effectLst/>
                <a:latin typeface="Times New Roman" panose="02020603050405020304" pitchFamily="18" charset="0"/>
                <a:ea typeface="Times New Roman" panose="02020603050405020304" pitchFamily="18" charset="0"/>
              </a:rPr>
              <a:t>Computer Science and Engineering</a:t>
            </a:r>
            <a:endParaRPr lang="en-IN" sz="2200" dirty="0">
              <a:effectLst/>
              <a:latin typeface="Times New Roman" panose="02020603050405020304" pitchFamily="18" charset="0"/>
              <a:ea typeface="Times New Roman" panose="02020603050405020304" pitchFamily="18" charset="0"/>
            </a:endParaRPr>
          </a:p>
          <a:p>
            <a:r>
              <a:rPr lang="en-US" sz="2200" b="1" dirty="0">
                <a:effectLst/>
                <a:latin typeface="Times New Roman" panose="02020603050405020304" pitchFamily="18" charset="0"/>
                <a:ea typeface="Times New Roman" panose="02020603050405020304" pitchFamily="18" charset="0"/>
              </a:rPr>
              <a:t>Birla Institute of Technology, </a:t>
            </a:r>
            <a:r>
              <a:rPr lang="en-US" sz="2200" b="1" dirty="0" err="1">
                <a:effectLst/>
                <a:latin typeface="Times New Roman" panose="02020603050405020304" pitchFamily="18" charset="0"/>
                <a:ea typeface="Times New Roman" panose="02020603050405020304" pitchFamily="18" charset="0"/>
              </a:rPr>
              <a:t>Mesra</a:t>
            </a:r>
            <a:endParaRPr lang="en-IN" sz="2200" dirty="0">
              <a:effectLst/>
              <a:latin typeface="Times New Roman" panose="02020603050405020304" pitchFamily="18" charset="0"/>
              <a:ea typeface="Times New Roman" panose="02020603050405020304" pitchFamily="18" charset="0"/>
            </a:endParaRPr>
          </a:p>
          <a:p>
            <a:r>
              <a:rPr lang="en-IN" sz="1500" b="1" dirty="0">
                <a:latin typeface="Times New Roman" panose="02020603050405020304" pitchFamily="18" charset="0"/>
                <a:cs typeface="Times New Roman" panose="02020603050405020304" pitchFamily="18" charset="0"/>
              </a:rPr>
              <a:t>16</a:t>
            </a:r>
            <a:r>
              <a:rPr lang="en-IN" sz="1500" b="1" baseline="30000" dirty="0">
                <a:latin typeface="Times New Roman" panose="02020603050405020304" pitchFamily="18" charset="0"/>
                <a:cs typeface="Times New Roman" panose="02020603050405020304" pitchFamily="18" charset="0"/>
              </a:rPr>
              <a:t>th</a:t>
            </a:r>
            <a:r>
              <a:rPr lang="en-IN" sz="1500" b="1" dirty="0">
                <a:latin typeface="Times New Roman" panose="02020603050405020304" pitchFamily="18" charset="0"/>
                <a:cs typeface="Times New Roman" panose="02020603050405020304" pitchFamily="18" charset="0"/>
              </a:rPr>
              <a:t> July, 2024</a:t>
            </a:r>
          </a:p>
          <a:p>
            <a:r>
              <a:rPr lang="en-IN" dirty="0"/>
              <a:t>	</a:t>
            </a:r>
          </a:p>
        </p:txBody>
      </p:sp>
    </p:spTree>
    <p:extLst>
      <p:ext uri="{BB962C8B-B14F-4D97-AF65-F5344CB8AC3E}">
        <p14:creationId xmlns:p14="http://schemas.microsoft.com/office/powerpoint/2010/main" val="30162285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73499-E1AA-D703-3728-A9F4B12F1A69}"/>
              </a:ext>
            </a:extLst>
          </p:cNvPr>
          <p:cNvSpPr>
            <a:spLocks noGrp="1"/>
          </p:cNvSpPr>
          <p:nvPr>
            <p:ph type="title"/>
          </p:nvPr>
        </p:nvSpPr>
        <p:spPr>
          <a:xfrm>
            <a:off x="-9144" y="-49952"/>
            <a:ext cx="12192000" cy="946212"/>
          </a:xfrm>
          <a:solidFill>
            <a:schemeClr val="accent2">
              <a:lumMod val="20000"/>
              <a:lumOff val="80000"/>
            </a:schemeClr>
          </a:solidFill>
        </p:spPr>
        <p:txBody>
          <a:bodyPr>
            <a:normAutofit/>
          </a:bodyPr>
          <a:lstStyle/>
          <a:p>
            <a:pPr algn="ctr"/>
            <a:r>
              <a:rPr lang="en-IN" sz="2800" b="1" dirty="0">
                <a:latin typeface="Times New Roman" panose="02020603050405020304" pitchFamily="18" charset="0"/>
                <a:cs typeface="Times New Roman" panose="02020603050405020304" pitchFamily="18" charset="0"/>
              </a:rPr>
              <a:t>3.3 Preprocessing Techniques</a:t>
            </a:r>
          </a:p>
        </p:txBody>
      </p:sp>
      <p:sp>
        <p:nvSpPr>
          <p:cNvPr id="4" name="Footer Placeholder 3">
            <a:extLst>
              <a:ext uri="{FF2B5EF4-FFF2-40B4-BE49-F238E27FC236}">
                <a16:creationId xmlns:a16="http://schemas.microsoft.com/office/drawing/2014/main" id="{2F378E16-4F17-1693-0E36-80A76F810840}"/>
              </a:ext>
            </a:extLst>
          </p:cNvPr>
          <p:cNvSpPr>
            <a:spLocks noGrp="1"/>
          </p:cNvSpPr>
          <p:nvPr>
            <p:ph type="ftr" sz="quarter" idx="11"/>
          </p:nvPr>
        </p:nvSpPr>
        <p:spPr>
          <a:xfrm>
            <a:off x="0" y="6392130"/>
            <a:ext cx="11667744" cy="465869"/>
          </a:xfrm>
          <a:solidFill>
            <a:schemeClr val="accent5">
              <a:lumMod val="40000"/>
              <a:lumOff val="60000"/>
            </a:schemeClr>
          </a:solidFill>
        </p:spPr>
        <p:txBody>
          <a:bodyPr/>
          <a:lstStyle/>
          <a:p>
            <a:r>
              <a:rPr lang="en-US" sz="1800" i="1" dirty="0">
                <a:solidFill>
                  <a:schemeClr val="tx1"/>
                </a:solidFill>
              </a:rPr>
              <a:t>Application of Automated Visual Inspection for Electric Meter Reading using Traditional Image Processing Techniques</a:t>
            </a:r>
            <a:endParaRPr lang="en-IN" sz="1800" i="1" dirty="0">
              <a:solidFill>
                <a:schemeClr val="tx1"/>
              </a:solidFill>
            </a:endParaRPr>
          </a:p>
        </p:txBody>
      </p:sp>
      <p:sp>
        <p:nvSpPr>
          <p:cNvPr id="5" name="Slide Number Placeholder 4">
            <a:extLst>
              <a:ext uri="{FF2B5EF4-FFF2-40B4-BE49-F238E27FC236}">
                <a16:creationId xmlns:a16="http://schemas.microsoft.com/office/drawing/2014/main" id="{FBA9F84A-5EF4-9F8D-106A-DFFA5E060D3C}"/>
              </a:ext>
            </a:extLst>
          </p:cNvPr>
          <p:cNvSpPr>
            <a:spLocks noGrp="1"/>
          </p:cNvSpPr>
          <p:nvPr>
            <p:ph type="sldNum" sz="quarter" idx="12"/>
          </p:nvPr>
        </p:nvSpPr>
        <p:spPr>
          <a:xfrm>
            <a:off x="11667744" y="6392130"/>
            <a:ext cx="417576" cy="365125"/>
          </a:xfrm>
        </p:spPr>
        <p:txBody>
          <a:bodyPr/>
          <a:lstStyle/>
          <a:p>
            <a:fld id="{EF2DECD9-9DFD-4F92-B7B8-D06982934EE9}" type="slidenum">
              <a:rPr lang="en-IN" sz="1800" smtClean="0"/>
              <a:t>10</a:t>
            </a:fld>
            <a:endParaRPr lang="en-IN" sz="1800" dirty="0"/>
          </a:p>
        </p:txBody>
      </p:sp>
      <p:pic>
        <p:nvPicPr>
          <p:cNvPr id="7" name="image1.png">
            <a:extLst>
              <a:ext uri="{FF2B5EF4-FFF2-40B4-BE49-F238E27FC236}">
                <a16:creationId xmlns:a16="http://schemas.microsoft.com/office/drawing/2014/main" id="{E9BAC7E4-AFD9-1F73-BB83-350085480777}"/>
              </a:ext>
            </a:extLst>
          </p:cNvPr>
          <p:cNvPicPr>
            <a:picLocks noChangeAspect="1"/>
          </p:cNvPicPr>
          <p:nvPr/>
        </p:nvPicPr>
        <p:blipFill>
          <a:blip r:embed="rId2" cstate="print"/>
          <a:stretch>
            <a:fillRect/>
          </a:stretch>
        </p:blipFill>
        <p:spPr>
          <a:xfrm>
            <a:off x="11218204" y="1"/>
            <a:ext cx="899079" cy="846306"/>
          </a:xfrm>
          <a:prstGeom prst="rect">
            <a:avLst/>
          </a:prstGeom>
        </p:spPr>
      </p:pic>
      <p:sp>
        <p:nvSpPr>
          <p:cNvPr id="3" name="Rectangle 1">
            <a:extLst>
              <a:ext uri="{FF2B5EF4-FFF2-40B4-BE49-F238E27FC236}">
                <a16:creationId xmlns:a16="http://schemas.microsoft.com/office/drawing/2014/main" id="{ED2C473F-B9CD-EC56-04C1-5898DA645B42}"/>
              </a:ext>
            </a:extLst>
          </p:cNvPr>
          <p:cNvSpPr>
            <a:spLocks noGrp="1" noChangeArrowheads="1"/>
          </p:cNvSpPr>
          <p:nvPr>
            <p:ph idx="1"/>
          </p:nvPr>
        </p:nvSpPr>
        <p:spPr bwMode="auto">
          <a:xfrm>
            <a:off x="106680" y="665009"/>
            <a:ext cx="11841480" cy="73558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defRPr/>
            </a:pPr>
            <a:r>
              <a:rPr kumimoji="0" lang="en-US" altLang="en-US" sz="1800" b="1"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Resizing</a:t>
            </a:r>
            <a:r>
              <a:rPr kumimoji="0" lang="en-US" altLang="en-US" sz="18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Ensures uniform dimensions</a:t>
            </a: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defRPr/>
            </a:pPr>
            <a:endParaRPr kumimoji="0" lang="en-US" altLang="en-US" sz="18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defRPr/>
            </a:pPr>
            <a:r>
              <a:rPr kumimoji="0" lang="en-US" altLang="en-US" sz="1800" b="1"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Color Conversion</a:t>
            </a:r>
            <a:r>
              <a:rPr kumimoji="0" lang="en-US" altLang="en-US" sz="18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Simplifies analysis by converting to grayscale</a:t>
            </a: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defRPr/>
            </a:pPr>
            <a:endParaRPr lang="en-US" altLang="en-US" sz="3600" dirty="0">
              <a:solidFill>
                <a:prstClr val="black"/>
              </a:solidFill>
              <a:latin typeface="Arial" panose="020B0604020202020204" pitchFamily="34" charset="0"/>
            </a:endParaRP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defRPr/>
            </a:pPr>
            <a:endPar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a:p>
            <a:pPr marL="0" marR="0" lvl="0" indent="0" algn="l" defTabSz="914400" rtl="0" eaLnBrk="0" fontAlgn="base" latinLnBrk="0" hangingPunct="0">
              <a:lnSpc>
                <a:spcPct val="100000"/>
              </a:lnSpc>
              <a:spcBef>
                <a:spcPct val="0"/>
              </a:spcBef>
              <a:spcAft>
                <a:spcPct val="0"/>
              </a:spcAft>
              <a:buClrTx/>
              <a:buSzTx/>
              <a:buNone/>
              <a:tabLst/>
              <a:defRPr/>
            </a:pPr>
            <a:endPar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a:p>
            <a:pPr marL="342900" marR="0" lvl="0" indent="-342900" defTabSz="914400" rtl="0" eaLnBrk="0" fontAlgn="base" latinLnBrk="0" hangingPunct="0">
              <a:lnSpc>
                <a:spcPct val="100000"/>
              </a:lnSpc>
              <a:spcBef>
                <a:spcPct val="0"/>
              </a:spcBef>
              <a:spcAft>
                <a:spcPct val="0"/>
              </a:spcAft>
              <a:buClrTx/>
              <a:buSzTx/>
              <a:buFont typeface="+mj-lt"/>
              <a:buAutoNum type="arabicPeriod"/>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342900" marR="0" lvl="0" indent="-342900" defTabSz="914400" rtl="0" eaLnBrk="0" fontAlgn="base" latinLnBrk="0" hangingPunct="0">
              <a:lnSpc>
                <a:spcPct val="100000"/>
              </a:lnSpc>
              <a:spcBef>
                <a:spcPct val="0"/>
              </a:spcBef>
              <a:spcAft>
                <a:spcPct val="0"/>
              </a:spcAft>
              <a:buClrTx/>
              <a:buSzTx/>
              <a:buFont typeface="+mj-lt"/>
              <a:buAutoNum type="arabicPeriod"/>
              <a:tabLst/>
            </a:pPr>
            <a:endParaRPr lang="en-US" altLang="en-US" sz="1800" dirty="0">
              <a:latin typeface="Arial" panose="020B0604020202020204" pitchFamily="34" charset="0"/>
            </a:endParaRPr>
          </a:p>
          <a:p>
            <a:pPr marL="0" marR="0" lvl="0" indent="0" defTabSz="914400" rtl="0" eaLnBrk="0" fontAlgn="base" latinLnBrk="0" hangingPunct="0">
              <a:lnSpc>
                <a:spcPct val="100000"/>
              </a:lnSpc>
              <a:spcBef>
                <a:spcPct val="0"/>
              </a:spcBef>
              <a:spcAft>
                <a:spcPct val="0"/>
              </a:spcAft>
              <a:buClrTx/>
              <a:buSzTx/>
              <a:buNone/>
              <a:tabLst/>
            </a:pPr>
            <a:endParaRPr lang="en-US" altLang="en-US" sz="1800" dirty="0">
              <a:latin typeface="Arial" panose="020B0604020202020204" pitchFamily="34" charset="0"/>
            </a:endParaRPr>
          </a:p>
          <a:p>
            <a:pPr marL="0" indent="0" eaLnBrk="0" fontAlgn="base" hangingPunct="0">
              <a:lnSpc>
                <a:spcPct val="100000"/>
              </a:lnSpc>
              <a:spcBef>
                <a:spcPct val="0"/>
              </a:spcBef>
              <a:spcAft>
                <a:spcPct val="0"/>
              </a:spcAft>
              <a:buNone/>
            </a:pPr>
            <a:r>
              <a:rPr lang="en-US" altLang="en-US" sz="1400" dirty="0">
                <a:latin typeface="Arial" panose="020B0604020202020204" pitchFamily="34" charset="0"/>
              </a:rPr>
              <a:t>                     Fig. 1.1 – Original 			        Fig. 1.2 – Resized 		            Fig. 1.3 – </a:t>
            </a:r>
            <a:r>
              <a:rPr lang="en-US" altLang="en-US" sz="1400" dirty="0" err="1">
                <a:latin typeface="Arial" panose="020B0604020202020204" pitchFamily="34" charset="0"/>
              </a:rPr>
              <a:t>Grayscaled</a:t>
            </a:r>
            <a:r>
              <a:rPr lang="en-US" altLang="en-US" sz="1400" dirty="0">
                <a:latin typeface="Arial" panose="020B0604020202020204" pitchFamily="34" charset="0"/>
              </a:rPr>
              <a:t> </a:t>
            </a:r>
            <a:br>
              <a:rPr lang="en-US" altLang="en-US" sz="1400" dirty="0">
                <a:latin typeface="Arial" panose="020B0604020202020204" pitchFamily="34" charset="0"/>
              </a:rPr>
            </a:br>
            <a:r>
              <a:rPr lang="en-US" altLang="en-US" sz="1400" dirty="0">
                <a:latin typeface="Arial" panose="020B0604020202020204" pitchFamily="34" charset="0"/>
              </a:rPr>
              <a:t>	(does not fit to screen)			</a:t>
            </a:r>
          </a:p>
          <a:p>
            <a:pPr marL="0" marR="0" lvl="0" indent="0" algn="l" defTabSz="914400" rtl="0" eaLnBrk="0" fontAlgn="base" latinLnBrk="0" hangingPunct="0">
              <a:lnSpc>
                <a:spcPct val="150000"/>
              </a:lnSpc>
              <a:spcBef>
                <a:spcPct val="0"/>
              </a:spcBef>
              <a:spcAft>
                <a:spcPct val="0"/>
              </a:spcAft>
              <a:buClrTx/>
              <a:buSzTx/>
              <a:buNone/>
              <a:tabLst/>
            </a:pPr>
            <a:endParaRPr kumimoji="0" lang="en-US" altLang="en-US" sz="16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50000"/>
              </a:lnSpc>
              <a:spcBef>
                <a:spcPct val="0"/>
              </a:spcBef>
              <a:spcAft>
                <a:spcPct val="0"/>
              </a:spcAft>
              <a:buClrTx/>
              <a:buSzTx/>
              <a:buNone/>
              <a:tabLst/>
            </a:pPr>
            <a:endParaRPr lang="en-US" altLang="en-US" sz="1600" b="1" dirty="0">
              <a:latin typeface="Times New Roman" panose="02020603050405020304" pitchFamily="18" charset="0"/>
              <a:cs typeface="Times New Roman" panose="02020603050405020304" pitchFamily="18" charset="0"/>
            </a:endParaRPr>
          </a:p>
          <a:p>
            <a:pPr marL="342900" marR="0" lvl="0" indent="-342900" algn="l" defTabSz="914400" rtl="0" eaLnBrk="0" fontAlgn="base" latinLnBrk="0" hangingPunct="0">
              <a:lnSpc>
                <a:spcPct val="150000"/>
              </a:lnSpc>
              <a:spcBef>
                <a:spcPct val="0"/>
              </a:spcBef>
              <a:spcAft>
                <a:spcPct val="0"/>
              </a:spcAft>
              <a:buClrTx/>
              <a:buSzTx/>
              <a:buAutoNum type="arabicPeriod" startAt="3"/>
              <a:tabLst/>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Gaussian Blur</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Reduces high-frequency </a:t>
            </a:r>
          </a:p>
          <a:p>
            <a:pPr marL="0" marR="0" lvl="0" indent="0" algn="l" defTabSz="914400" rtl="0" eaLnBrk="0" fontAlgn="base" latinLnBrk="0" hangingPunct="0">
              <a:lnSpc>
                <a:spcPct val="150000"/>
              </a:lnSpc>
              <a:spcBef>
                <a:spcPct val="0"/>
              </a:spcBef>
              <a:spcAft>
                <a:spcPct val="0"/>
              </a:spcAft>
              <a:buClrTx/>
              <a:buSzTx/>
              <a:buNone/>
              <a:tabLst/>
            </a:pPr>
            <a:r>
              <a:rPr lang="en-US" altLang="en-US" sz="1800" dirty="0">
                <a:latin typeface="Times New Roman" panose="02020603050405020304" pitchFamily="18" charset="0"/>
                <a:cs typeface="Times New Roman" panose="02020603050405020304" pitchFamily="18" charset="0"/>
              </a:rPr>
              <a:t>		</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noise.</a:t>
            </a:r>
          </a:p>
          <a:p>
            <a:pPr marL="342900" marR="0" lvl="0" indent="-342900" algn="l" defTabSz="914400" rtl="0" eaLnBrk="0" fontAlgn="base" latinLnBrk="0" hangingPunct="0">
              <a:lnSpc>
                <a:spcPct val="150000"/>
              </a:lnSpc>
              <a:spcBef>
                <a:spcPct val="0"/>
              </a:spcBef>
              <a:spcAft>
                <a:spcPct val="0"/>
              </a:spcAft>
              <a:buClrTx/>
              <a:buSzTx/>
              <a:buAutoNum type="arabicPeriod" startAt="4"/>
              <a:tabLst/>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Bilateral Filter</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Preserves edges while </a:t>
            </a:r>
          </a:p>
          <a:p>
            <a:pPr marL="0" marR="0" lvl="0" indent="0" algn="l" defTabSz="914400" rtl="0" eaLnBrk="0" fontAlgn="base" latinLnBrk="0" hangingPunct="0">
              <a:lnSpc>
                <a:spcPct val="150000"/>
              </a:lnSpc>
              <a:spcBef>
                <a:spcPct val="0"/>
              </a:spcBef>
              <a:spcAft>
                <a:spcPct val="0"/>
              </a:spcAft>
              <a:buClrTx/>
              <a:buSzTx/>
              <a:buNone/>
              <a:tabLst/>
            </a:pPr>
            <a:r>
              <a:rPr lang="en-US" altLang="en-US" sz="1800" dirty="0">
                <a:latin typeface="Times New Roman" panose="02020603050405020304" pitchFamily="18" charset="0"/>
                <a:cs typeface="Times New Roman" panose="02020603050405020304" pitchFamily="18" charset="0"/>
              </a:rPr>
              <a:t>		</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smoothing.</a:t>
            </a: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Fig. 2.1 Grayscale Image             Fig. 2.2 Gaussian blur is applied         Fig. 2.3 Bilateral filter is applied</a:t>
            </a:r>
            <a:endParaRPr lang="en-US" altLang="en-US" sz="1800" dirty="0">
              <a:latin typeface="Arial" panose="020B0604020202020204" pitchFamily="34" charset="0"/>
            </a:endParaRPr>
          </a:p>
          <a:p>
            <a:pPr marL="342900" marR="0" lvl="0" indent="-342900" defTabSz="914400" rtl="0" eaLnBrk="0" fontAlgn="base" latinLnBrk="0" hangingPunct="0">
              <a:lnSpc>
                <a:spcPct val="100000"/>
              </a:lnSpc>
              <a:spcBef>
                <a:spcPct val="0"/>
              </a:spcBef>
              <a:spcAft>
                <a:spcPct val="0"/>
              </a:spcAft>
              <a:buClrTx/>
              <a:buSzTx/>
              <a:buFont typeface="+mj-lt"/>
              <a:buAutoNum type="arabicPeriod"/>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342900" marR="0" lvl="0" indent="-342900" defTabSz="914400" rtl="0" eaLnBrk="0" fontAlgn="base" latinLnBrk="0" hangingPunct="0">
              <a:lnSpc>
                <a:spcPct val="100000"/>
              </a:lnSpc>
              <a:spcBef>
                <a:spcPct val="0"/>
              </a:spcBef>
              <a:spcAft>
                <a:spcPct val="0"/>
              </a:spcAft>
              <a:buClrTx/>
              <a:buSzTx/>
              <a:buFont typeface="+mj-lt"/>
              <a:buAutoNum type="arabicPeriod"/>
              <a:tabLst/>
            </a:pPr>
            <a:endParaRPr lang="en-US" altLang="en-US" sz="1800" dirty="0">
              <a:latin typeface="Arial" panose="020B0604020202020204" pitchFamily="34" charset="0"/>
            </a:endParaRPr>
          </a:p>
          <a:p>
            <a:pPr marL="342900" marR="0" lvl="0" indent="-342900" defTabSz="914400" rtl="0" eaLnBrk="0" fontAlgn="base" latinLnBrk="0" hangingPunct="0">
              <a:lnSpc>
                <a:spcPct val="100000"/>
              </a:lnSpc>
              <a:spcBef>
                <a:spcPct val="0"/>
              </a:spcBef>
              <a:spcAft>
                <a:spcPct val="0"/>
              </a:spcAft>
              <a:buClrTx/>
              <a:buSzTx/>
              <a:buFont typeface="+mj-lt"/>
              <a:buAutoNum type="arabicPeriod"/>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342900" marR="0" lvl="0" indent="-342900" defTabSz="914400" rtl="0" eaLnBrk="0" fontAlgn="base" latinLnBrk="0" hangingPunct="0">
              <a:lnSpc>
                <a:spcPct val="100000"/>
              </a:lnSpc>
              <a:spcBef>
                <a:spcPct val="0"/>
              </a:spcBef>
              <a:spcAft>
                <a:spcPct val="0"/>
              </a:spcAft>
              <a:buClrTx/>
              <a:buSzTx/>
              <a:buFont typeface="+mj-lt"/>
              <a:buAutoNum type="arabicPeriod"/>
              <a:tabLst/>
            </a:pPr>
            <a:endParaRPr lang="en-US" altLang="en-US" sz="1800" dirty="0">
              <a:latin typeface="Arial" panose="020B0604020202020204" pitchFamily="34" charset="0"/>
            </a:endParaRPr>
          </a:p>
          <a:p>
            <a:pPr marL="342900" marR="0" lvl="0" indent="-342900" defTabSz="914400" rtl="0" eaLnBrk="0" fontAlgn="base" latinLnBrk="0" hangingPunct="0">
              <a:lnSpc>
                <a:spcPct val="100000"/>
              </a:lnSpc>
              <a:spcBef>
                <a:spcPct val="0"/>
              </a:spcBef>
              <a:spcAft>
                <a:spcPct val="0"/>
              </a:spcAft>
              <a:buClrTx/>
              <a:buSzTx/>
              <a:buFont typeface="+mj-lt"/>
              <a:buAutoNum type="arabicPeriod"/>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20" name="Picture 19">
            <a:extLst>
              <a:ext uri="{FF2B5EF4-FFF2-40B4-BE49-F238E27FC236}">
                <a16:creationId xmlns:a16="http://schemas.microsoft.com/office/drawing/2014/main" id="{A1C65CCA-9D16-BADF-556B-82DA5A075369}"/>
              </a:ext>
            </a:extLst>
          </p:cNvPr>
          <p:cNvPicPr>
            <a:picLocks noChangeAspect="1"/>
          </p:cNvPicPr>
          <p:nvPr/>
        </p:nvPicPr>
        <p:blipFill>
          <a:blip r:embed="rId3"/>
          <a:stretch>
            <a:fillRect/>
          </a:stretch>
        </p:blipFill>
        <p:spPr>
          <a:xfrm>
            <a:off x="8301130" y="1775965"/>
            <a:ext cx="3265173" cy="1835915"/>
          </a:xfrm>
          <a:prstGeom prst="rect">
            <a:avLst/>
          </a:prstGeom>
        </p:spPr>
      </p:pic>
      <p:pic>
        <p:nvPicPr>
          <p:cNvPr id="8" name="Picture 7">
            <a:extLst>
              <a:ext uri="{FF2B5EF4-FFF2-40B4-BE49-F238E27FC236}">
                <a16:creationId xmlns:a16="http://schemas.microsoft.com/office/drawing/2014/main" id="{FA9E0F19-E10D-0437-9074-B9C8B983BA0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04207" y="1840425"/>
            <a:ext cx="3231602" cy="1771455"/>
          </a:xfrm>
          <a:prstGeom prst="rect">
            <a:avLst/>
          </a:prstGeom>
        </p:spPr>
      </p:pic>
      <p:pic>
        <p:nvPicPr>
          <p:cNvPr id="9" name="Picture 8">
            <a:extLst>
              <a:ext uri="{FF2B5EF4-FFF2-40B4-BE49-F238E27FC236}">
                <a16:creationId xmlns:a16="http://schemas.microsoft.com/office/drawing/2014/main" id="{97A0FEF3-C816-431A-E012-3834C86CABD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163482" y="1798510"/>
            <a:ext cx="3372669" cy="1844522"/>
          </a:xfrm>
          <a:prstGeom prst="rect">
            <a:avLst/>
          </a:prstGeom>
        </p:spPr>
      </p:pic>
      <p:pic>
        <p:nvPicPr>
          <p:cNvPr id="10" name="Picture 9">
            <a:extLst>
              <a:ext uri="{FF2B5EF4-FFF2-40B4-BE49-F238E27FC236}">
                <a16:creationId xmlns:a16="http://schemas.microsoft.com/office/drawing/2014/main" id="{78D5C44A-0FBE-9996-AB00-724B1BC0A9BF}"/>
              </a:ext>
            </a:extLst>
          </p:cNvPr>
          <p:cNvPicPr>
            <a:picLocks noChangeAspect="1"/>
          </p:cNvPicPr>
          <p:nvPr/>
        </p:nvPicPr>
        <p:blipFill>
          <a:blip r:embed="rId6"/>
          <a:stretch>
            <a:fillRect/>
          </a:stretch>
        </p:blipFill>
        <p:spPr>
          <a:xfrm>
            <a:off x="4850836" y="3998338"/>
            <a:ext cx="2022735" cy="2105459"/>
          </a:xfrm>
          <a:prstGeom prst="rect">
            <a:avLst/>
          </a:prstGeom>
        </p:spPr>
      </p:pic>
      <p:pic>
        <p:nvPicPr>
          <p:cNvPr id="22" name="Picture 21">
            <a:extLst>
              <a:ext uri="{FF2B5EF4-FFF2-40B4-BE49-F238E27FC236}">
                <a16:creationId xmlns:a16="http://schemas.microsoft.com/office/drawing/2014/main" id="{8802955C-CF2E-4414-02A3-092DF579728C}"/>
              </a:ext>
            </a:extLst>
          </p:cNvPr>
          <p:cNvPicPr>
            <a:picLocks noChangeAspect="1"/>
          </p:cNvPicPr>
          <p:nvPr/>
        </p:nvPicPr>
        <p:blipFill>
          <a:blip r:embed="rId7"/>
          <a:stretch>
            <a:fillRect/>
          </a:stretch>
        </p:blipFill>
        <p:spPr>
          <a:xfrm>
            <a:off x="7114024" y="3996601"/>
            <a:ext cx="2109743" cy="2076387"/>
          </a:xfrm>
          <a:prstGeom prst="rect">
            <a:avLst/>
          </a:prstGeom>
        </p:spPr>
      </p:pic>
      <p:pic>
        <p:nvPicPr>
          <p:cNvPr id="24" name="Picture 23">
            <a:extLst>
              <a:ext uri="{FF2B5EF4-FFF2-40B4-BE49-F238E27FC236}">
                <a16:creationId xmlns:a16="http://schemas.microsoft.com/office/drawing/2014/main" id="{4F704FD0-CBFB-C861-1413-F647CAA55A65}"/>
              </a:ext>
            </a:extLst>
          </p:cNvPr>
          <p:cNvPicPr>
            <a:picLocks noChangeAspect="1"/>
          </p:cNvPicPr>
          <p:nvPr/>
        </p:nvPicPr>
        <p:blipFill>
          <a:blip r:embed="rId8"/>
          <a:stretch>
            <a:fillRect/>
          </a:stretch>
        </p:blipFill>
        <p:spPr>
          <a:xfrm>
            <a:off x="9453462" y="3976822"/>
            <a:ext cx="2109744" cy="2084793"/>
          </a:xfrm>
          <a:prstGeom prst="rect">
            <a:avLst/>
          </a:prstGeom>
        </p:spPr>
      </p:pic>
    </p:spTree>
    <p:extLst>
      <p:ext uri="{BB962C8B-B14F-4D97-AF65-F5344CB8AC3E}">
        <p14:creationId xmlns:p14="http://schemas.microsoft.com/office/powerpoint/2010/main" val="41073088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73499-E1AA-D703-3728-A9F4B12F1A69}"/>
              </a:ext>
            </a:extLst>
          </p:cNvPr>
          <p:cNvSpPr>
            <a:spLocks noGrp="1"/>
          </p:cNvSpPr>
          <p:nvPr>
            <p:ph type="title"/>
          </p:nvPr>
        </p:nvSpPr>
        <p:spPr>
          <a:xfrm>
            <a:off x="-9144" y="-49952"/>
            <a:ext cx="12192000" cy="946212"/>
          </a:xfrm>
          <a:solidFill>
            <a:schemeClr val="accent2">
              <a:lumMod val="20000"/>
              <a:lumOff val="80000"/>
            </a:schemeClr>
          </a:solidFill>
        </p:spPr>
        <p:txBody>
          <a:bodyPr>
            <a:normAutofit/>
          </a:bodyPr>
          <a:lstStyle/>
          <a:p>
            <a:pPr algn="ctr"/>
            <a:endParaRPr lang="en-IN" sz="2800" b="1" dirty="0">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2F378E16-4F17-1693-0E36-80A76F810840}"/>
              </a:ext>
            </a:extLst>
          </p:cNvPr>
          <p:cNvSpPr>
            <a:spLocks noGrp="1"/>
          </p:cNvSpPr>
          <p:nvPr>
            <p:ph type="ftr" sz="quarter" idx="11"/>
          </p:nvPr>
        </p:nvSpPr>
        <p:spPr>
          <a:xfrm>
            <a:off x="0" y="6392130"/>
            <a:ext cx="11667744" cy="465869"/>
          </a:xfrm>
          <a:solidFill>
            <a:schemeClr val="accent5">
              <a:lumMod val="40000"/>
              <a:lumOff val="60000"/>
            </a:schemeClr>
          </a:solidFill>
        </p:spPr>
        <p:txBody>
          <a:bodyPr/>
          <a:lstStyle/>
          <a:p>
            <a:r>
              <a:rPr lang="en-US" sz="1800" i="1" dirty="0">
                <a:solidFill>
                  <a:schemeClr val="tx1"/>
                </a:solidFill>
              </a:rPr>
              <a:t>Application of Automated Visual Inspection for Electric Meter Reading using Traditional Image Processing Techniques</a:t>
            </a:r>
            <a:endParaRPr lang="en-IN" sz="1800" i="1" dirty="0">
              <a:solidFill>
                <a:schemeClr val="tx1"/>
              </a:solidFill>
            </a:endParaRPr>
          </a:p>
        </p:txBody>
      </p:sp>
      <p:sp>
        <p:nvSpPr>
          <p:cNvPr id="5" name="Slide Number Placeholder 4">
            <a:extLst>
              <a:ext uri="{FF2B5EF4-FFF2-40B4-BE49-F238E27FC236}">
                <a16:creationId xmlns:a16="http://schemas.microsoft.com/office/drawing/2014/main" id="{FBA9F84A-5EF4-9F8D-106A-DFFA5E060D3C}"/>
              </a:ext>
            </a:extLst>
          </p:cNvPr>
          <p:cNvSpPr>
            <a:spLocks noGrp="1"/>
          </p:cNvSpPr>
          <p:nvPr>
            <p:ph type="sldNum" sz="quarter" idx="12"/>
          </p:nvPr>
        </p:nvSpPr>
        <p:spPr>
          <a:xfrm>
            <a:off x="11667744" y="6392130"/>
            <a:ext cx="417576" cy="365125"/>
          </a:xfrm>
        </p:spPr>
        <p:txBody>
          <a:bodyPr/>
          <a:lstStyle/>
          <a:p>
            <a:fld id="{EF2DECD9-9DFD-4F92-B7B8-D06982934EE9}" type="slidenum">
              <a:rPr lang="en-IN" sz="1800" smtClean="0"/>
              <a:t>11</a:t>
            </a:fld>
            <a:endParaRPr lang="en-IN" sz="1800" dirty="0"/>
          </a:p>
        </p:txBody>
      </p:sp>
      <p:pic>
        <p:nvPicPr>
          <p:cNvPr id="7" name="image1.png">
            <a:extLst>
              <a:ext uri="{FF2B5EF4-FFF2-40B4-BE49-F238E27FC236}">
                <a16:creationId xmlns:a16="http://schemas.microsoft.com/office/drawing/2014/main" id="{E9BAC7E4-AFD9-1F73-BB83-350085480777}"/>
              </a:ext>
            </a:extLst>
          </p:cNvPr>
          <p:cNvPicPr>
            <a:picLocks noChangeAspect="1"/>
          </p:cNvPicPr>
          <p:nvPr/>
        </p:nvPicPr>
        <p:blipFill>
          <a:blip r:embed="rId2" cstate="print"/>
          <a:stretch>
            <a:fillRect/>
          </a:stretch>
        </p:blipFill>
        <p:spPr>
          <a:xfrm>
            <a:off x="11218204" y="1"/>
            <a:ext cx="899079" cy="846306"/>
          </a:xfrm>
          <a:prstGeom prst="rect">
            <a:avLst/>
          </a:prstGeom>
        </p:spPr>
      </p:pic>
      <p:sp>
        <p:nvSpPr>
          <p:cNvPr id="9" name="Content Placeholder 2">
            <a:extLst>
              <a:ext uri="{FF2B5EF4-FFF2-40B4-BE49-F238E27FC236}">
                <a16:creationId xmlns:a16="http://schemas.microsoft.com/office/drawing/2014/main" id="{D0453B0D-C398-4BE0-756F-D57D0A46DE57}"/>
              </a:ext>
            </a:extLst>
          </p:cNvPr>
          <p:cNvSpPr>
            <a:spLocks noGrp="1"/>
          </p:cNvSpPr>
          <p:nvPr>
            <p:ph idx="1"/>
          </p:nvPr>
        </p:nvSpPr>
        <p:spPr>
          <a:xfrm>
            <a:off x="205740" y="1026629"/>
            <a:ext cx="11782044" cy="5365501"/>
          </a:xfrm>
        </p:spPr>
        <p:txBody>
          <a:bodyPr>
            <a:noAutofit/>
          </a:bodyPr>
          <a:lstStyle/>
          <a:p>
            <a:pPr marL="0" indent="0">
              <a:lnSpc>
                <a:spcPct val="50000"/>
              </a:lnSpc>
              <a:buNone/>
            </a:pPr>
            <a:r>
              <a:rPr lang="en-US" sz="1800" b="1" dirty="0">
                <a:latin typeface="Times New Roman" panose="02020603050405020304" pitchFamily="18" charset="0"/>
                <a:cs typeface="Times New Roman" panose="02020603050405020304" pitchFamily="18" charset="0"/>
              </a:rPr>
              <a:t>5. Thresholding </a:t>
            </a:r>
            <a:r>
              <a:rPr lang="en-US" sz="1800" dirty="0">
                <a:latin typeface="Times New Roman" panose="02020603050405020304" pitchFamily="18" charset="0"/>
                <a:cs typeface="Times New Roman" panose="02020603050405020304" pitchFamily="18" charset="0"/>
              </a:rPr>
              <a:t>is a technique used to segment an image by converting it</a:t>
            </a:r>
          </a:p>
          <a:p>
            <a:pPr marL="0" indent="0">
              <a:lnSpc>
                <a:spcPct val="50000"/>
              </a:lnSpc>
              <a:buNone/>
            </a:pPr>
            <a:r>
              <a:rPr lang="en-US" sz="1800" dirty="0">
                <a:latin typeface="Times New Roman" panose="02020603050405020304" pitchFamily="18" charset="0"/>
                <a:cs typeface="Times New Roman" panose="02020603050405020304" pitchFamily="18" charset="0"/>
              </a:rPr>
              <a:t> to a binary image. It helps in distinguishing  the foreground from the </a:t>
            </a:r>
          </a:p>
          <a:p>
            <a:pPr marL="0" indent="0">
              <a:lnSpc>
                <a:spcPct val="50000"/>
              </a:lnSpc>
              <a:buNone/>
            </a:pPr>
            <a:r>
              <a:rPr lang="en-US" sz="1800" dirty="0">
                <a:latin typeface="Times New Roman" panose="02020603050405020304" pitchFamily="18" charset="0"/>
                <a:cs typeface="Times New Roman" panose="02020603050405020304" pitchFamily="18" charset="0"/>
              </a:rPr>
              <a:t>background. </a:t>
            </a:r>
            <a:endParaRPr lang="en-US" sz="300" dirty="0">
              <a:latin typeface="Times New Roman" panose="02020603050405020304" pitchFamily="18" charset="0"/>
              <a:cs typeface="Times New Roman" panose="02020603050405020304" pitchFamily="18" charset="0"/>
            </a:endParaRPr>
          </a:p>
          <a:p>
            <a:pPr marL="0" indent="0">
              <a:lnSpc>
                <a:spcPct val="50000"/>
              </a:lnSpc>
              <a:buNone/>
            </a:pPr>
            <a:endParaRPr lang="en-US" sz="1800" dirty="0">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50000"/>
              </a:lnSpc>
              <a:spcBef>
                <a:spcPts val="1000"/>
              </a:spcBef>
              <a:spcAft>
                <a:spcPts val="0"/>
              </a:spcAft>
              <a:buClrTx/>
              <a:buSzTx/>
              <a:buFont typeface="Arial" panose="020B0604020202020204" pitchFamily="34" charset="0"/>
              <a:buNone/>
              <a:tabLst/>
              <a:defRPr/>
            </a:pPr>
            <a:r>
              <a:rPr kumimoji="0" lang="en-US" sz="18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6. Edge detection: </a:t>
            </a: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Two most common used edge detection algorithms are : </a:t>
            </a:r>
            <a:endPar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342900" marR="0" lvl="0" indent="-342900" algn="l" defTabSz="914400" rtl="0" eaLnBrk="1" fontAlgn="auto" latinLnBrk="0" hangingPunct="1">
              <a:lnSpc>
                <a:spcPct val="50000"/>
              </a:lnSpc>
              <a:spcBef>
                <a:spcPts val="1000"/>
              </a:spcBef>
              <a:spcAft>
                <a:spcPts val="0"/>
              </a:spcAft>
              <a:buClrTx/>
              <a:buSzTx/>
              <a:buFont typeface="Arial" panose="020B0604020202020204" pitchFamily="34" charset="0"/>
              <a:buAutoNum type="arabicParenR"/>
              <a:tabLst/>
              <a:defRPr/>
            </a:pPr>
            <a:r>
              <a:rPr kumimoji="0" lang="en-US" sz="1800" b="0" i="0" u="sng"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Canny Edge Detection</a:t>
            </a: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 Combines the strengths of edge detection and noise suppression. </a:t>
            </a:r>
          </a:p>
          <a:p>
            <a:pPr marL="0" marR="0" lvl="0" indent="0" algn="l" defTabSz="914400" rtl="0" eaLnBrk="1" fontAlgn="auto" latinLnBrk="0" hangingPunct="1">
              <a:lnSpc>
                <a:spcPct val="50000"/>
              </a:lnSpc>
              <a:spcBef>
                <a:spcPts val="1000"/>
              </a:spcBef>
              <a:spcAft>
                <a:spcPts val="0"/>
              </a:spcAft>
              <a:buClrTx/>
              <a:buSzTx/>
              <a:buNone/>
              <a:tabLst/>
              <a:defRPr/>
            </a:pP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It is highly effective in identifying the contours of objects within an image.</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2) </a:t>
            </a:r>
            <a:r>
              <a:rPr kumimoji="0" lang="en-US" sz="1800" b="0" i="0" u="sng"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Sobel Edge Detection </a:t>
            </a: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Uses convolution with specific kernels to calculate the gradient </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magnitude and direction at each pixel.</a:t>
            </a:r>
          </a:p>
          <a:p>
            <a:pPr marL="0" indent="0">
              <a:buNone/>
            </a:pPr>
            <a:endParaRPr lang="en-US" sz="1900" dirty="0">
              <a:latin typeface="Times New Roman" panose="02020603050405020304" pitchFamily="18" charset="0"/>
              <a:cs typeface="Times New Roman" panose="02020603050405020304" pitchFamily="18" charset="0"/>
            </a:endParaRPr>
          </a:p>
          <a:p>
            <a:pPr marL="0" indent="0">
              <a:buNone/>
            </a:pPr>
            <a:r>
              <a:rPr lang="en-US" sz="1900" dirty="0">
                <a:latin typeface="Times New Roman" panose="02020603050405020304" pitchFamily="18" charset="0"/>
                <a:cs typeface="Times New Roman" panose="02020603050405020304" pitchFamily="18" charset="0"/>
              </a:rPr>
              <a:t>					</a:t>
            </a:r>
          </a:p>
          <a:p>
            <a:pPr marL="0" indent="0">
              <a:buNone/>
            </a:pPr>
            <a:endParaRPr lang="en-US" sz="1900" dirty="0">
              <a:latin typeface="Times New Roman" panose="02020603050405020304" pitchFamily="18" charset="0"/>
              <a:cs typeface="Times New Roman" panose="02020603050405020304" pitchFamily="18" charset="0"/>
            </a:endParaRPr>
          </a:p>
          <a:p>
            <a:pPr marL="0" indent="0">
              <a:buNone/>
            </a:pPr>
            <a:endParaRPr lang="en-US" sz="1900" dirty="0">
              <a:latin typeface="Times New Roman" panose="02020603050405020304" pitchFamily="18" charset="0"/>
              <a:cs typeface="Times New Roman" panose="02020603050405020304" pitchFamily="18" charset="0"/>
            </a:endParaRPr>
          </a:p>
          <a:p>
            <a:pPr marL="0" indent="0">
              <a:buNone/>
            </a:pPr>
            <a:endParaRPr lang="en-US" sz="1900" dirty="0">
              <a:latin typeface="Times New Roman" panose="02020603050405020304" pitchFamily="18" charset="0"/>
              <a:cs typeface="Times New Roman" panose="02020603050405020304" pitchFamily="18" charset="0"/>
            </a:endParaRPr>
          </a:p>
          <a:p>
            <a:pPr marL="0" indent="0">
              <a:buNone/>
            </a:pPr>
            <a:endParaRPr lang="en-US" sz="1900" dirty="0">
              <a:latin typeface="Times New Roman" panose="02020603050405020304" pitchFamily="18" charset="0"/>
              <a:cs typeface="Times New Roman" panose="02020603050405020304" pitchFamily="18" charset="0"/>
            </a:endParaRPr>
          </a:p>
          <a:p>
            <a:pPr marL="0" indent="0">
              <a:buNone/>
            </a:pPr>
            <a:endParaRPr lang="en-US" sz="1900" dirty="0">
              <a:latin typeface="Times New Roman" panose="02020603050405020304" pitchFamily="18" charset="0"/>
              <a:cs typeface="Times New Roman" panose="02020603050405020304" pitchFamily="18" charset="0"/>
            </a:endParaRPr>
          </a:p>
          <a:p>
            <a:pPr marL="0" indent="0">
              <a:buNone/>
            </a:pPr>
            <a:endParaRPr lang="en-US" sz="1900" dirty="0">
              <a:latin typeface="Times New Roman" panose="02020603050405020304" pitchFamily="18" charset="0"/>
              <a:cs typeface="Times New Roman" panose="02020603050405020304" pitchFamily="18" charset="0"/>
            </a:endParaRPr>
          </a:p>
          <a:p>
            <a:pPr marL="0" indent="0">
              <a:buNone/>
            </a:pPr>
            <a:endParaRPr lang="en-US" sz="1900" dirty="0">
              <a:latin typeface="Times New Roman" panose="02020603050405020304" pitchFamily="18" charset="0"/>
              <a:cs typeface="Times New Roman" panose="02020603050405020304" pitchFamily="18" charset="0"/>
            </a:endParaRPr>
          </a:p>
          <a:p>
            <a:pPr marL="0" indent="0">
              <a:buNone/>
            </a:pPr>
            <a:endParaRPr lang="en-US" sz="1900" dirty="0">
              <a:latin typeface="Times New Roman" panose="02020603050405020304" pitchFamily="18" charset="0"/>
              <a:cs typeface="Times New Roman" panose="02020603050405020304" pitchFamily="18" charset="0"/>
            </a:endParaRPr>
          </a:p>
          <a:p>
            <a:pPr marL="0" indent="0">
              <a:buNone/>
            </a:pPr>
            <a:endParaRPr lang="en-US" sz="1900" dirty="0">
              <a:latin typeface="Times New Roman" panose="02020603050405020304" pitchFamily="18" charset="0"/>
              <a:cs typeface="Times New Roman" panose="02020603050405020304" pitchFamily="18" charset="0"/>
            </a:endParaRPr>
          </a:p>
          <a:p>
            <a:pPr marL="0" indent="0">
              <a:buNone/>
            </a:pPr>
            <a:endParaRPr lang="en-US" sz="1900" dirty="0">
              <a:latin typeface="Times New Roman" panose="02020603050405020304" pitchFamily="18" charset="0"/>
              <a:cs typeface="Times New Roman" panose="02020603050405020304" pitchFamily="18" charset="0"/>
            </a:endParaRPr>
          </a:p>
          <a:p>
            <a:pPr marL="0" indent="0">
              <a:buNone/>
            </a:pPr>
            <a:endParaRPr lang="en-US" sz="1900" dirty="0">
              <a:latin typeface="Times New Roman" panose="02020603050405020304" pitchFamily="18" charset="0"/>
              <a:cs typeface="Times New Roman" panose="02020603050405020304" pitchFamily="18" charset="0"/>
            </a:endParaRPr>
          </a:p>
          <a:p>
            <a:pPr marL="0" indent="0">
              <a:buNone/>
            </a:pPr>
            <a:r>
              <a:rPr lang="en-US" sz="1900" dirty="0">
                <a:latin typeface="Times New Roman" panose="02020603050405020304" pitchFamily="18" charset="0"/>
                <a:cs typeface="Times New Roman" panose="02020603050405020304" pitchFamily="18" charset="0"/>
              </a:rPr>
              <a:t>							</a:t>
            </a:r>
          </a:p>
          <a:p>
            <a:pPr marL="0" indent="0">
              <a:buNone/>
            </a:pPr>
            <a:r>
              <a:rPr lang="en-US" sz="1900" dirty="0">
                <a:latin typeface="Times New Roman" panose="02020603050405020304" pitchFamily="18" charset="0"/>
                <a:cs typeface="Times New Roman" panose="02020603050405020304" pitchFamily="18" charset="0"/>
              </a:rPr>
              <a:t>				</a:t>
            </a:r>
          </a:p>
        </p:txBody>
      </p:sp>
      <p:pic>
        <p:nvPicPr>
          <p:cNvPr id="13" name="Picture 12">
            <a:extLst>
              <a:ext uri="{FF2B5EF4-FFF2-40B4-BE49-F238E27FC236}">
                <a16:creationId xmlns:a16="http://schemas.microsoft.com/office/drawing/2014/main" id="{A74ECCE1-9069-FCFE-9672-2CDF4207B670}"/>
              </a:ext>
            </a:extLst>
          </p:cNvPr>
          <p:cNvPicPr>
            <a:picLocks noChangeAspect="1"/>
          </p:cNvPicPr>
          <p:nvPr/>
        </p:nvPicPr>
        <p:blipFill>
          <a:blip r:embed="rId3"/>
          <a:stretch>
            <a:fillRect/>
          </a:stretch>
        </p:blipFill>
        <p:spPr>
          <a:xfrm>
            <a:off x="9006476" y="941087"/>
            <a:ext cx="2699881" cy="2625073"/>
          </a:xfrm>
          <a:prstGeom prst="rect">
            <a:avLst/>
          </a:prstGeom>
        </p:spPr>
      </p:pic>
      <p:sp>
        <p:nvSpPr>
          <p:cNvPr id="6" name="TextBox 5">
            <a:extLst>
              <a:ext uri="{FF2B5EF4-FFF2-40B4-BE49-F238E27FC236}">
                <a16:creationId xmlns:a16="http://schemas.microsoft.com/office/drawing/2014/main" id="{FC75BA47-EEED-614D-F949-929BBF3E34E6}"/>
              </a:ext>
            </a:extLst>
          </p:cNvPr>
          <p:cNvSpPr txBox="1"/>
          <p:nvPr/>
        </p:nvSpPr>
        <p:spPr>
          <a:xfrm>
            <a:off x="8732430" y="3542640"/>
            <a:ext cx="4363539" cy="307777"/>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Fig. 3.1 Adaptive Thresholding is applied</a:t>
            </a:r>
            <a:endParaRPr lang="en-IN" sz="1400" dirty="0"/>
          </a:p>
        </p:txBody>
      </p:sp>
      <p:pic>
        <p:nvPicPr>
          <p:cNvPr id="8" name="Picture 7">
            <a:extLst>
              <a:ext uri="{FF2B5EF4-FFF2-40B4-BE49-F238E27FC236}">
                <a16:creationId xmlns:a16="http://schemas.microsoft.com/office/drawing/2014/main" id="{BCF44163-B6CF-24E4-C08D-27C795E36698}"/>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416" t="3129" r="2703" b="5325"/>
          <a:stretch/>
        </p:blipFill>
        <p:spPr bwMode="auto">
          <a:xfrm>
            <a:off x="485643" y="3542640"/>
            <a:ext cx="6045857" cy="2844448"/>
          </a:xfrm>
          <a:prstGeom prst="rect">
            <a:avLst/>
          </a:prstGeom>
          <a:ln>
            <a:noFill/>
          </a:ln>
          <a:extLst>
            <a:ext uri="{53640926-AAD7-44D8-BBD7-CCE9431645EC}">
              <a14:shadowObscured xmlns:a14="http://schemas.microsoft.com/office/drawing/2010/main"/>
            </a:ext>
          </a:extLst>
        </p:spPr>
      </p:pic>
      <p:sp>
        <p:nvSpPr>
          <p:cNvPr id="10" name="TextBox 9">
            <a:extLst>
              <a:ext uri="{FF2B5EF4-FFF2-40B4-BE49-F238E27FC236}">
                <a16:creationId xmlns:a16="http://schemas.microsoft.com/office/drawing/2014/main" id="{78057D9E-2D0B-01FA-905F-275040A6E479}"/>
              </a:ext>
            </a:extLst>
          </p:cNvPr>
          <p:cNvSpPr txBox="1"/>
          <p:nvPr/>
        </p:nvSpPr>
        <p:spPr>
          <a:xfrm>
            <a:off x="6737240" y="5377536"/>
            <a:ext cx="4363539" cy="307777"/>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Fig. 3.2 Sobel and Canny Edge Detection is applied</a:t>
            </a:r>
            <a:endParaRPr lang="en-IN" sz="1400" dirty="0"/>
          </a:p>
        </p:txBody>
      </p:sp>
    </p:spTree>
    <p:extLst>
      <p:ext uri="{BB962C8B-B14F-4D97-AF65-F5344CB8AC3E}">
        <p14:creationId xmlns:p14="http://schemas.microsoft.com/office/powerpoint/2010/main" val="32255907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73499-E1AA-D703-3728-A9F4B12F1A69}"/>
              </a:ext>
            </a:extLst>
          </p:cNvPr>
          <p:cNvSpPr>
            <a:spLocks noGrp="1"/>
          </p:cNvSpPr>
          <p:nvPr>
            <p:ph type="title"/>
          </p:nvPr>
        </p:nvSpPr>
        <p:spPr>
          <a:xfrm>
            <a:off x="-9144" y="-49952"/>
            <a:ext cx="12192000" cy="946212"/>
          </a:xfrm>
          <a:solidFill>
            <a:schemeClr val="accent2">
              <a:lumMod val="20000"/>
              <a:lumOff val="80000"/>
            </a:schemeClr>
          </a:solidFill>
        </p:spPr>
        <p:txBody>
          <a:bodyPr>
            <a:normAutofit/>
          </a:bodyPr>
          <a:lstStyle/>
          <a:p>
            <a:pPr algn="ctr"/>
            <a:r>
              <a:rPr lang="en-IN" sz="2800" b="1" dirty="0">
                <a:latin typeface="Times New Roman" panose="02020603050405020304" pitchFamily="18" charset="0"/>
                <a:cs typeface="Times New Roman" panose="02020603050405020304" pitchFamily="18" charset="0"/>
              </a:rPr>
              <a:t>3.3 </a:t>
            </a:r>
            <a:r>
              <a:rPr lang="en-IN" sz="2800" b="1" dirty="0" err="1">
                <a:latin typeface="Times New Roman" panose="02020603050405020304" pitchFamily="18" charset="0"/>
                <a:cs typeface="Times New Roman" panose="02020603050405020304" pitchFamily="18" charset="0"/>
              </a:rPr>
              <a:t>Post~processing</a:t>
            </a:r>
            <a:r>
              <a:rPr lang="en-IN" sz="2800" b="1" dirty="0">
                <a:latin typeface="Times New Roman" panose="02020603050405020304" pitchFamily="18" charset="0"/>
                <a:cs typeface="Times New Roman" panose="02020603050405020304" pitchFamily="18" charset="0"/>
              </a:rPr>
              <a:t> Techniques</a:t>
            </a:r>
          </a:p>
        </p:txBody>
      </p:sp>
      <p:sp>
        <p:nvSpPr>
          <p:cNvPr id="4" name="Footer Placeholder 3">
            <a:extLst>
              <a:ext uri="{FF2B5EF4-FFF2-40B4-BE49-F238E27FC236}">
                <a16:creationId xmlns:a16="http://schemas.microsoft.com/office/drawing/2014/main" id="{2F378E16-4F17-1693-0E36-80A76F810840}"/>
              </a:ext>
            </a:extLst>
          </p:cNvPr>
          <p:cNvSpPr>
            <a:spLocks noGrp="1"/>
          </p:cNvSpPr>
          <p:nvPr>
            <p:ph type="ftr" sz="quarter" idx="11"/>
          </p:nvPr>
        </p:nvSpPr>
        <p:spPr>
          <a:xfrm>
            <a:off x="0" y="6392130"/>
            <a:ext cx="11667744" cy="465869"/>
          </a:xfrm>
          <a:solidFill>
            <a:schemeClr val="accent5">
              <a:lumMod val="40000"/>
              <a:lumOff val="60000"/>
            </a:schemeClr>
          </a:solidFill>
        </p:spPr>
        <p:txBody>
          <a:bodyPr/>
          <a:lstStyle/>
          <a:p>
            <a:r>
              <a:rPr lang="en-US" sz="1800" i="1" dirty="0">
                <a:solidFill>
                  <a:schemeClr val="tx1"/>
                </a:solidFill>
              </a:rPr>
              <a:t>Application of Automated Visual Inspection for Electric Meter Reading using Traditional Image Processing Techniques</a:t>
            </a:r>
            <a:endParaRPr lang="en-IN" sz="1800" i="1" dirty="0">
              <a:solidFill>
                <a:schemeClr val="tx1"/>
              </a:solidFill>
            </a:endParaRPr>
          </a:p>
        </p:txBody>
      </p:sp>
      <p:sp>
        <p:nvSpPr>
          <p:cNvPr id="5" name="Slide Number Placeholder 4">
            <a:extLst>
              <a:ext uri="{FF2B5EF4-FFF2-40B4-BE49-F238E27FC236}">
                <a16:creationId xmlns:a16="http://schemas.microsoft.com/office/drawing/2014/main" id="{FBA9F84A-5EF4-9F8D-106A-DFFA5E060D3C}"/>
              </a:ext>
            </a:extLst>
          </p:cNvPr>
          <p:cNvSpPr>
            <a:spLocks noGrp="1"/>
          </p:cNvSpPr>
          <p:nvPr>
            <p:ph type="sldNum" sz="quarter" idx="12"/>
          </p:nvPr>
        </p:nvSpPr>
        <p:spPr>
          <a:xfrm>
            <a:off x="11667744" y="6392130"/>
            <a:ext cx="417576" cy="365125"/>
          </a:xfrm>
        </p:spPr>
        <p:txBody>
          <a:bodyPr/>
          <a:lstStyle/>
          <a:p>
            <a:fld id="{EF2DECD9-9DFD-4F92-B7B8-D06982934EE9}" type="slidenum">
              <a:rPr lang="en-IN" sz="1800" smtClean="0"/>
              <a:t>12</a:t>
            </a:fld>
            <a:endParaRPr lang="en-IN" sz="1800" dirty="0"/>
          </a:p>
        </p:txBody>
      </p:sp>
      <p:pic>
        <p:nvPicPr>
          <p:cNvPr id="7" name="image1.png">
            <a:extLst>
              <a:ext uri="{FF2B5EF4-FFF2-40B4-BE49-F238E27FC236}">
                <a16:creationId xmlns:a16="http://schemas.microsoft.com/office/drawing/2014/main" id="{E9BAC7E4-AFD9-1F73-BB83-350085480777}"/>
              </a:ext>
            </a:extLst>
          </p:cNvPr>
          <p:cNvPicPr>
            <a:picLocks noChangeAspect="1"/>
          </p:cNvPicPr>
          <p:nvPr/>
        </p:nvPicPr>
        <p:blipFill>
          <a:blip r:embed="rId2" cstate="print"/>
          <a:stretch>
            <a:fillRect/>
          </a:stretch>
        </p:blipFill>
        <p:spPr>
          <a:xfrm>
            <a:off x="11218204" y="1"/>
            <a:ext cx="899079" cy="846306"/>
          </a:xfrm>
          <a:prstGeom prst="rect">
            <a:avLst/>
          </a:prstGeom>
        </p:spPr>
      </p:pic>
      <p:sp>
        <p:nvSpPr>
          <p:cNvPr id="9" name="Content Placeholder 2">
            <a:extLst>
              <a:ext uri="{FF2B5EF4-FFF2-40B4-BE49-F238E27FC236}">
                <a16:creationId xmlns:a16="http://schemas.microsoft.com/office/drawing/2014/main" id="{D0453B0D-C398-4BE0-756F-D57D0A46DE57}"/>
              </a:ext>
            </a:extLst>
          </p:cNvPr>
          <p:cNvSpPr>
            <a:spLocks noGrp="1"/>
          </p:cNvSpPr>
          <p:nvPr>
            <p:ph idx="1"/>
          </p:nvPr>
        </p:nvSpPr>
        <p:spPr>
          <a:xfrm>
            <a:off x="157734" y="1054249"/>
            <a:ext cx="11876532" cy="5147617"/>
          </a:xfrm>
        </p:spPr>
        <p:txBody>
          <a:bodyPr>
            <a:normAutofit lnSpcReduction="10000"/>
          </a:bodyPr>
          <a:lstStyle/>
          <a:p>
            <a:pPr marL="0" indent="0">
              <a:buNone/>
            </a:pPr>
            <a:r>
              <a:rPr lang="en-IN" sz="2400" dirty="0">
                <a:latin typeface="Times New Roman" panose="02020603050405020304" pitchFamily="18" charset="0"/>
                <a:cs typeface="Times New Roman" panose="02020603050405020304" pitchFamily="18" charset="0"/>
              </a:rPr>
              <a:t>3.3.1  </a:t>
            </a:r>
            <a:r>
              <a:rPr lang="en-IN" sz="2800" b="1" dirty="0">
                <a:latin typeface="Times New Roman" panose="02020603050405020304" pitchFamily="18" charset="0"/>
                <a:cs typeface="Times New Roman" panose="02020603050405020304" pitchFamily="18" charset="0"/>
              </a:rPr>
              <a:t>Contour Approximation </a:t>
            </a:r>
          </a:p>
          <a:p>
            <a:pPr marL="0" indent="0">
              <a:buNone/>
            </a:pPr>
            <a:r>
              <a:rPr lang="en-US" sz="1800" dirty="0">
                <a:latin typeface="Times New Roman" panose="02020603050405020304" pitchFamily="18" charset="0"/>
                <a:cs typeface="Times New Roman" panose="02020603050405020304" pitchFamily="18" charset="0"/>
              </a:rPr>
              <a:t>Contours are the boundaries of objects within an image. Identifying and approximating these contours is essential for tasks like object detection and recognition.</a:t>
            </a:r>
            <a:endParaRPr lang="en-IN" sz="1800" b="1" dirty="0">
              <a:latin typeface="Times New Roman" panose="02020603050405020304" pitchFamily="18" charset="0"/>
              <a:cs typeface="Times New Roman" panose="02020603050405020304" pitchFamily="18" charset="0"/>
            </a:endParaRPr>
          </a:p>
          <a:p>
            <a:pPr marL="0" indent="0">
              <a:buNone/>
            </a:pPr>
            <a:r>
              <a:rPr lang="en-US" sz="1800" dirty="0">
                <a:latin typeface="Times New Roman" panose="02020603050405020304" pitchFamily="18" charset="0"/>
                <a:cs typeface="Times New Roman" panose="02020603050405020304" pitchFamily="18" charset="0"/>
              </a:rPr>
              <a:t>Find Contours:     Identifies boundaries within the image</a:t>
            </a:r>
          </a:p>
          <a:p>
            <a:pPr marL="0" indent="0">
              <a:buNone/>
            </a:pPr>
            <a:r>
              <a:rPr lang="en-US" sz="1800" dirty="0">
                <a:latin typeface="Times New Roman" panose="02020603050405020304" pitchFamily="18" charset="0"/>
                <a:cs typeface="Times New Roman" panose="02020603050405020304" pitchFamily="18" charset="0"/>
              </a:rPr>
              <a:t>Draw Contours:   Visualizes the detected contours </a:t>
            </a:r>
            <a:endParaRPr lang="en-IN" sz="2400" dirty="0">
              <a:latin typeface="Times New Roman" panose="02020603050405020304" pitchFamily="18" charset="0"/>
              <a:cs typeface="Times New Roman" panose="02020603050405020304" pitchFamily="18" charset="0"/>
            </a:endParaRPr>
          </a:p>
          <a:p>
            <a:pPr marL="0" indent="0">
              <a:buNone/>
            </a:pPr>
            <a:endParaRPr lang="en-IN" sz="2400" dirty="0">
              <a:latin typeface="Times New Roman" panose="02020603050405020304" pitchFamily="18" charset="0"/>
              <a:cs typeface="Times New Roman" panose="02020603050405020304" pitchFamily="18" charset="0"/>
            </a:endParaRPr>
          </a:p>
          <a:p>
            <a:pPr marL="0" indent="0">
              <a:buNone/>
            </a:pPr>
            <a:r>
              <a:rPr lang="en-IN" sz="2400" dirty="0">
                <a:latin typeface="Times New Roman" panose="02020603050405020304" pitchFamily="18" charset="0"/>
                <a:cs typeface="Times New Roman" panose="02020603050405020304" pitchFamily="18" charset="0"/>
              </a:rPr>
              <a:t>3.3.2  Region of Interest (ROI)</a:t>
            </a:r>
          </a:p>
          <a:p>
            <a:pPr marL="0" indent="0">
              <a:lnSpc>
                <a:spcPct val="100000"/>
              </a:lnSpc>
              <a:buNone/>
            </a:pPr>
            <a:r>
              <a:rPr lang="en-US" sz="1800" dirty="0">
                <a:latin typeface="Times New Roman" panose="02020603050405020304" pitchFamily="18" charset="0"/>
                <a:cs typeface="Times New Roman" panose="02020603050405020304" pitchFamily="18" charset="0"/>
              </a:rPr>
              <a:t>When diving into the world of digit recognition, many introductory deep learning courses use the well-known MNIST database. This dataset, which consists of handwritten digits, has become a staple in machine learning projects. </a:t>
            </a:r>
          </a:p>
          <a:p>
            <a:pPr marL="0" indent="0">
              <a:lnSpc>
                <a:spcPct val="100000"/>
              </a:lnSpc>
              <a:buNone/>
            </a:pPr>
            <a:r>
              <a:rPr lang="en-US" sz="1800" dirty="0">
                <a:latin typeface="Times New Roman" panose="02020603050405020304" pitchFamily="18" charset="0"/>
                <a:cs typeface="Times New Roman" panose="02020603050405020304" pitchFamily="18" charset="0"/>
              </a:rPr>
              <a:t>However, for a beginner computer vision developer, exploring real-life images introduce challenges that curated databases like MNIST do not. </a:t>
            </a:r>
          </a:p>
          <a:p>
            <a:pPr marL="0" indent="0">
              <a:lnSpc>
                <a:spcPct val="100000"/>
              </a:lnSpc>
              <a:buNone/>
            </a:pPr>
            <a:r>
              <a:rPr lang="en-US" sz="1800" dirty="0">
                <a:latin typeface="Times New Roman" panose="02020603050405020304" pitchFamily="18" charset="0"/>
                <a:cs typeface="Times New Roman" panose="02020603050405020304" pitchFamily="18" charset="0"/>
              </a:rPr>
              <a:t>These images are often noisy, with different backgrounds, lighting conditions, sizes, shapes, and colors of the meters.</a:t>
            </a:r>
          </a:p>
          <a:p>
            <a:pPr marL="0" indent="0">
              <a:lnSpc>
                <a:spcPct val="100000"/>
              </a:lnSpc>
              <a:buNone/>
            </a:pPr>
            <a:r>
              <a:rPr lang="en-US" sz="1800" dirty="0">
                <a:latin typeface="Times New Roman" panose="02020603050405020304" pitchFamily="18" charset="0"/>
                <a:cs typeface="Times New Roman" panose="02020603050405020304" pitchFamily="18" charset="0"/>
              </a:rPr>
              <a:t>ROI selection can be done manually by the user or automatically based on the output of previous processing steps, such as object detection or segmentation.</a:t>
            </a:r>
            <a:endParaRPr lang="en-IN" sz="1800"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FDBD8BEB-D519-2177-B7CF-DF67EE9B5694}"/>
              </a:ext>
            </a:extLst>
          </p:cNvPr>
          <p:cNvPicPr>
            <a:picLocks noChangeAspect="1"/>
          </p:cNvPicPr>
          <p:nvPr/>
        </p:nvPicPr>
        <p:blipFill rotWithShape="1">
          <a:blip r:embed="rId3">
            <a:extLst>
              <a:ext uri="{28A0092B-C50C-407E-A947-70E740481C1C}">
                <a14:useLocalDpi xmlns:a14="http://schemas.microsoft.com/office/drawing/2010/main" val="0"/>
              </a:ext>
            </a:extLst>
          </a:blip>
          <a:srcRect l="211" t="16602" r="541" b="20151"/>
          <a:stretch/>
        </p:blipFill>
        <p:spPr>
          <a:xfrm>
            <a:off x="4953983" y="2493085"/>
            <a:ext cx="6713760" cy="935915"/>
          </a:xfrm>
          <a:prstGeom prst="rect">
            <a:avLst/>
          </a:prstGeom>
        </p:spPr>
      </p:pic>
    </p:spTree>
    <p:extLst>
      <p:ext uri="{BB962C8B-B14F-4D97-AF65-F5344CB8AC3E}">
        <p14:creationId xmlns:p14="http://schemas.microsoft.com/office/powerpoint/2010/main" val="2149627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73499-E1AA-D703-3728-A9F4B12F1A69}"/>
              </a:ext>
            </a:extLst>
          </p:cNvPr>
          <p:cNvSpPr>
            <a:spLocks noGrp="1"/>
          </p:cNvSpPr>
          <p:nvPr>
            <p:ph type="title"/>
          </p:nvPr>
        </p:nvSpPr>
        <p:spPr>
          <a:xfrm>
            <a:off x="-9144" y="-49952"/>
            <a:ext cx="12192000" cy="946212"/>
          </a:xfrm>
          <a:solidFill>
            <a:schemeClr val="accent2">
              <a:lumMod val="20000"/>
              <a:lumOff val="80000"/>
            </a:schemeClr>
          </a:solidFill>
        </p:spPr>
        <p:txBody>
          <a:bodyPr>
            <a:normAutofit/>
          </a:bodyPr>
          <a:lstStyle/>
          <a:p>
            <a:pPr algn="ctr"/>
            <a:endParaRPr lang="en-IN" sz="2800" b="1" dirty="0">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2F378E16-4F17-1693-0E36-80A76F810840}"/>
              </a:ext>
            </a:extLst>
          </p:cNvPr>
          <p:cNvSpPr>
            <a:spLocks noGrp="1"/>
          </p:cNvSpPr>
          <p:nvPr>
            <p:ph type="ftr" sz="quarter" idx="11"/>
          </p:nvPr>
        </p:nvSpPr>
        <p:spPr>
          <a:xfrm>
            <a:off x="0" y="6392130"/>
            <a:ext cx="11667744" cy="465869"/>
          </a:xfrm>
          <a:solidFill>
            <a:schemeClr val="accent5">
              <a:lumMod val="40000"/>
              <a:lumOff val="60000"/>
            </a:schemeClr>
          </a:solidFill>
        </p:spPr>
        <p:txBody>
          <a:bodyPr/>
          <a:lstStyle/>
          <a:p>
            <a:r>
              <a:rPr lang="en-US" sz="1800" i="1" dirty="0">
                <a:solidFill>
                  <a:schemeClr val="tx1"/>
                </a:solidFill>
              </a:rPr>
              <a:t>Application of Automated Visual Inspection for Electric Meter Reading using Traditional Image Processing Techniques</a:t>
            </a:r>
            <a:endParaRPr lang="en-IN" sz="1800" i="1" dirty="0">
              <a:solidFill>
                <a:schemeClr val="tx1"/>
              </a:solidFill>
            </a:endParaRPr>
          </a:p>
        </p:txBody>
      </p:sp>
      <p:sp>
        <p:nvSpPr>
          <p:cNvPr id="5" name="Slide Number Placeholder 4">
            <a:extLst>
              <a:ext uri="{FF2B5EF4-FFF2-40B4-BE49-F238E27FC236}">
                <a16:creationId xmlns:a16="http://schemas.microsoft.com/office/drawing/2014/main" id="{FBA9F84A-5EF4-9F8D-106A-DFFA5E060D3C}"/>
              </a:ext>
            </a:extLst>
          </p:cNvPr>
          <p:cNvSpPr>
            <a:spLocks noGrp="1"/>
          </p:cNvSpPr>
          <p:nvPr>
            <p:ph type="sldNum" sz="quarter" idx="12"/>
          </p:nvPr>
        </p:nvSpPr>
        <p:spPr>
          <a:xfrm>
            <a:off x="11667744" y="6392130"/>
            <a:ext cx="417576" cy="365125"/>
          </a:xfrm>
        </p:spPr>
        <p:txBody>
          <a:bodyPr/>
          <a:lstStyle/>
          <a:p>
            <a:fld id="{EF2DECD9-9DFD-4F92-B7B8-D06982934EE9}" type="slidenum">
              <a:rPr lang="en-IN" sz="1800" smtClean="0"/>
              <a:t>13</a:t>
            </a:fld>
            <a:endParaRPr lang="en-IN" sz="1800" dirty="0"/>
          </a:p>
        </p:txBody>
      </p:sp>
      <p:pic>
        <p:nvPicPr>
          <p:cNvPr id="7" name="image1.png">
            <a:extLst>
              <a:ext uri="{FF2B5EF4-FFF2-40B4-BE49-F238E27FC236}">
                <a16:creationId xmlns:a16="http://schemas.microsoft.com/office/drawing/2014/main" id="{E9BAC7E4-AFD9-1F73-BB83-350085480777}"/>
              </a:ext>
            </a:extLst>
          </p:cNvPr>
          <p:cNvPicPr>
            <a:picLocks noChangeAspect="1"/>
          </p:cNvPicPr>
          <p:nvPr/>
        </p:nvPicPr>
        <p:blipFill>
          <a:blip r:embed="rId2" cstate="print"/>
          <a:stretch>
            <a:fillRect/>
          </a:stretch>
        </p:blipFill>
        <p:spPr>
          <a:xfrm>
            <a:off x="11218204" y="1"/>
            <a:ext cx="899079" cy="846306"/>
          </a:xfrm>
          <a:prstGeom prst="rect">
            <a:avLst/>
          </a:prstGeom>
        </p:spPr>
      </p:pic>
      <p:sp>
        <p:nvSpPr>
          <p:cNvPr id="9" name="Content Placeholder 2">
            <a:extLst>
              <a:ext uri="{FF2B5EF4-FFF2-40B4-BE49-F238E27FC236}">
                <a16:creationId xmlns:a16="http://schemas.microsoft.com/office/drawing/2014/main" id="{D0453B0D-C398-4BE0-756F-D57D0A46DE57}"/>
              </a:ext>
            </a:extLst>
          </p:cNvPr>
          <p:cNvSpPr>
            <a:spLocks noGrp="1"/>
          </p:cNvSpPr>
          <p:nvPr>
            <p:ph idx="1"/>
          </p:nvPr>
        </p:nvSpPr>
        <p:spPr>
          <a:xfrm>
            <a:off x="288036" y="1072349"/>
            <a:ext cx="11250168" cy="5143691"/>
          </a:xfrm>
        </p:spPr>
        <p:txBody>
          <a:bodyPr>
            <a:normAutofit/>
          </a:bodyPr>
          <a:lstStyle/>
          <a:p>
            <a:pPr marL="0" indent="0">
              <a:buNone/>
            </a:pPr>
            <a:r>
              <a:rPr lang="en-IN" sz="2400" dirty="0">
                <a:latin typeface="Times New Roman" panose="02020603050405020304" pitchFamily="18" charset="0"/>
                <a:cs typeface="Times New Roman" panose="02020603050405020304" pitchFamily="18" charset="0"/>
              </a:rPr>
              <a:t>3.3.2.1  </a:t>
            </a:r>
            <a:r>
              <a:rPr lang="en-US" sz="2400" b="1" dirty="0">
                <a:latin typeface="Times New Roman" panose="02020603050405020304" pitchFamily="18" charset="0"/>
                <a:cs typeface="Times New Roman" panose="02020603050405020304" pitchFamily="18" charset="0"/>
              </a:rPr>
              <a:t>ROI Selection</a:t>
            </a:r>
            <a:endParaRPr lang="en-US" sz="1600" b="1" dirty="0">
              <a:latin typeface="Times New Roman" panose="02020603050405020304" pitchFamily="18" charset="0"/>
              <a:cs typeface="Times New Roman" panose="02020603050405020304" pitchFamily="18" charset="0"/>
            </a:endParaRPr>
          </a:p>
          <a:p>
            <a:pPr marL="0" indent="0">
              <a:buNone/>
            </a:pPr>
            <a:r>
              <a:rPr lang="en-US" sz="1600" dirty="0">
                <a:latin typeface="Times New Roman" panose="02020603050405020304" pitchFamily="18" charset="0"/>
                <a:cs typeface="Times New Roman" panose="02020603050405020304" pitchFamily="18" charset="0"/>
              </a:rPr>
              <a:t>There are a few common ways to select an ROI:</a:t>
            </a:r>
          </a:p>
          <a:p>
            <a:pPr marL="0" indent="0">
              <a:buNone/>
            </a:pPr>
            <a:r>
              <a:rPr lang="en-US" sz="1600" b="1" dirty="0">
                <a:latin typeface="Times New Roman" panose="02020603050405020304" pitchFamily="18" charset="0"/>
                <a:cs typeface="Times New Roman" panose="02020603050405020304" pitchFamily="18" charset="0"/>
              </a:rPr>
              <a:t>Manual Selection</a:t>
            </a:r>
            <a:r>
              <a:rPr lang="en-US" sz="1600" dirty="0">
                <a:latin typeface="Times New Roman" panose="02020603050405020304" pitchFamily="18" charset="0"/>
                <a:cs typeface="Times New Roman" panose="02020603050405020304" pitchFamily="18" charset="0"/>
              </a:rPr>
              <a:t>: The user manually selects the ROI by drawing a bounding box, polygon, or other shape around the area of interest using a graphical user interface (GUI) or programming tools.</a:t>
            </a:r>
          </a:p>
          <a:p>
            <a:pPr marL="0" indent="0">
              <a:buNone/>
            </a:pPr>
            <a:r>
              <a:rPr lang="en-US" sz="1600" b="1" dirty="0">
                <a:latin typeface="Times New Roman" panose="02020603050405020304" pitchFamily="18" charset="0"/>
                <a:cs typeface="Times New Roman" panose="02020603050405020304" pitchFamily="18" charset="0"/>
              </a:rPr>
              <a:t>Automatic Selection</a:t>
            </a:r>
            <a:r>
              <a:rPr lang="en-US" sz="1600" dirty="0">
                <a:latin typeface="Times New Roman" panose="02020603050405020304" pitchFamily="18" charset="0"/>
                <a:cs typeface="Times New Roman" panose="02020603050405020304" pitchFamily="18" charset="0"/>
              </a:rPr>
              <a:t>: The ROI is automatically detected and selected based on the output of previous processing steps, such as object detection, edge detection, or image segmentation.</a:t>
            </a:r>
          </a:p>
          <a:p>
            <a:pPr marL="0" indent="0">
              <a:buNone/>
            </a:pPr>
            <a:r>
              <a:rPr lang="en-US" sz="1600" b="1" dirty="0">
                <a:latin typeface="Times New Roman" panose="02020603050405020304" pitchFamily="18" charset="0"/>
                <a:cs typeface="Times New Roman" panose="02020603050405020304" pitchFamily="18" charset="0"/>
              </a:rPr>
              <a:t>Predefined ROI</a:t>
            </a:r>
            <a:r>
              <a:rPr lang="en-US" sz="1600" dirty="0">
                <a:latin typeface="Times New Roman" panose="02020603050405020304" pitchFamily="18" charset="0"/>
                <a:cs typeface="Times New Roman" panose="02020603050405020304" pitchFamily="18" charset="0"/>
              </a:rPr>
              <a:t>: The ROI is predetermined based on the application or the known location of the object of interest in the image.</a:t>
            </a:r>
          </a:p>
          <a:p>
            <a:pPr marL="0" indent="0">
              <a:buNone/>
            </a:pPr>
            <a:endParaRPr lang="en-US" sz="1600" dirty="0">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IN" sz="2400" dirty="0">
                <a:latin typeface="Times New Roman" panose="02020603050405020304" pitchFamily="18" charset="0"/>
                <a:cs typeface="Times New Roman" panose="02020603050405020304" pitchFamily="18" charset="0"/>
              </a:rPr>
              <a:t>3.3.2.1   </a:t>
            </a:r>
            <a:r>
              <a:rPr lang="en-IN" sz="2400" b="1" dirty="0">
                <a:latin typeface="Times New Roman" panose="02020603050405020304" pitchFamily="18" charset="0"/>
                <a:cs typeface="Times New Roman" panose="02020603050405020304" pitchFamily="18" charset="0"/>
              </a:rPr>
              <a:t>ROI Extraction </a:t>
            </a:r>
          </a:p>
          <a:p>
            <a:pPr marL="0" marR="0" lvl="0" indent="0" algn="l" defTabSz="914400" rtl="0" eaLnBrk="0" fontAlgn="base" latinLnBrk="0" hangingPunct="0">
              <a:lnSpc>
                <a:spcPct val="100000"/>
              </a:lnSpc>
              <a:spcBef>
                <a:spcPct val="0"/>
              </a:spcBef>
              <a:spcAft>
                <a:spcPct val="0"/>
              </a:spcAft>
              <a:buClrTx/>
              <a:buSzTx/>
              <a:buFontTx/>
              <a:buNone/>
              <a:tabLst/>
            </a:pPr>
            <a:endParaRPr lang="en-IN" sz="2400" dirty="0">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effectLst/>
                <a:latin typeface="Times New Roman" panose="02020603050405020304" pitchFamily="18" charset="0"/>
                <a:cs typeface="Times New Roman" panose="02020603050405020304" pitchFamily="18" charset="0"/>
              </a:rPr>
              <a:t>The basic steps for ROI extraction are: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dirty="0">
              <a:ln>
                <a:noFill/>
              </a:ln>
              <a:effectLst/>
              <a:latin typeface="Times New Roman" panose="02020603050405020304" pitchFamily="18" charset="0"/>
              <a:cs typeface="Times New Roman" panose="02020603050405020304" pitchFamily="18" charset="0"/>
            </a:endParaRPr>
          </a:p>
          <a:p>
            <a:pPr marL="457200" lvl="1" indent="0" eaLnBrk="0" fontAlgn="base" hangingPunct="0">
              <a:lnSpc>
                <a:spcPct val="100000"/>
              </a:lnSpc>
              <a:spcBef>
                <a:spcPct val="0"/>
              </a:spcBef>
              <a:spcAft>
                <a:spcPct val="0"/>
              </a:spcAft>
              <a:buFontTx/>
              <a:buAutoNum type="arabicPeriod"/>
            </a:pPr>
            <a:r>
              <a:rPr kumimoji="0" lang="en-US" altLang="en-US" sz="1600" b="0" i="0" u="none" strike="noStrike" cap="none" normalizeH="0" baseline="0" dirty="0">
                <a:ln>
                  <a:noFill/>
                </a:ln>
                <a:effectLst/>
                <a:latin typeface="Times New Roman" panose="02020603050405020304" pitchFamily="18" charset="0"/>
                <a:cs typeface="Times New Roman" panose="02020603050405020304" pitchFamily="18" charset="0"/>
              </a:rPr>
              <a:t>  Obtain the Coordinates: Determine the coordinates (e.g., x, y, width, height) of the selected ROI.</a:t>
            </a:r>
          </a:p>
          <a:p>
            <a:pPr marL="457200" lvl="1" indent="0" eaLnBrk="0" fontAlgn="base" hangingPunct="0">
              <a:lnSpc>
                <a:spcPct val="100000"/>
              </a:lnSpc>
              <a:spcBef>
                <a:spcPct val="0"/>
              </a:spcBef>
              <a:spcAft>
                <a:spcPct val="0"/>
              </a:spcAft>
              <a:buFontTx/>
              <a:buAutoNum type="arabicPeriod" startAt="2"/>
            </a:pPr>
            <a:r>
              <a:rPr kumimoji="0" lang="en-US" altLang="en-US" sz="1600" b="0" i="0" u="none" strike="noStrike" cap="none" normalizeH="0" baseline="0" dirty="0">
                <a:ln>
                  <a:noFill/>
                </a:ln>
                <a:effectLst/>
                <a:latin typeface="Times New Roman" panose="02020603050405020304" pitchFamily="18" charset="0"/>
                <a:cs typeface="Times New Roman" panose="02020603050405020304" pitchFamily="18" charset="0"/>
              </a:rPr>
              <a:t>  Crop the Image: Use the ROI coordinates to crop the original image and extract only the selected region.</a:t>
            </a:r>
          </a:p>
          <a:p>
            <a:pPr marL="457200" lvl="1" indent="0" eaLnBrk="0" fontAlgn="base" hangingPunct="0">
              <a:lnSpc>
                <a:spcPct val="100000"/>
              </a:lnSpc>
              <a:spcBef>
                <a:spcPct val="0"/>
              </a:spcBef>
              <a:spcAft>
                <a:spcPct val="0"/>
              </a:spcAft>
              <a:buNone/>
            </a:pPr>
            <a:r>
              <a:rPr kumimoji="0" lang="en-US" altLang="en-US" sz="1600" b="0" i="0" u="none" strike="noStrike" cap="none" normalizeH="0" baseline="0" dirty="0">
                <a:ln>
                  <a:noFill/>
                </a:ln>
                <a:effectLst/>
                <a:latin typeface="Times New Roman" panose="02020603050405020304" pitchFamily="18" charset="0"/>
                <a:cs typeface="Times New Roman" panose="02020603050405020304" pitchFamily="18" charset="0"/>
              </a:rPr>
              <a:t>     python</a:t>
            </a:r>
          </a:p>
          <a:p>
            <a:pPr marL="457200" lvl="1" indent="0" eaLnBrk="0" fontAlgn="base" hangingPunct="0">
              <a:lnSpc>
                <a:spcPct val="100000"/>
              </a:lnSpc>
              <a:spcBef>
                <a:spcPct val="0"/>
              </a:spcBef>
              <a:spcAft>
                <a:spcPct val="0"/>
              </a:spcAft>
              <a:buNone/>
            </a:pPr>
            <a:r>
              <a:rPr kumimoji="0" lang="en-US" altLang="en-US" sz="1600" b="0" i="0" u="none" strike="noStrike" cap="none" normalizeH="0" baseline="0" dirty="0">
                <a:ln>
                  <a:noFill/>
                </a:ln>
                <a:effectLst/>
                <a:latin typeface="Times New Roman" panose="02020603050405020304" pitchFamily="18" charset="0"/>
                <a:cs typeface="Times New Roman" panose="02020603050405020304" pitchFamily="18" charset="0"/>
              </a:rPr>
              <a:t>3.  Apply a Mask: Alternatively, you can create a binary mask that is the same size as the original image, with 1s (white) in the</a:t>
            </a:r>
          </a:p>
          <a:p>
            <a:pPr marL="457200" lvl="1" indent="0" eaLnBrk="0" fontAlgn="base" hangingPunct="0">
              <a:lnSpc>
                <a:spcPct val="100000"/>
              </a:lnSpc>
              <a:spcBef>
                <a:spcPct val="0"/>
              </a:spcBef>
              <a:spcAft>
                <a:spcPct val="0"/>
              </a:spcAft>
              <a:buNone/>
            </a:pPr>
            <a:r>
              <a:rPr kumimoji="0" lang="en-US" altLang="en-US" sz="1600" b="0" i="0" u="none" strike="noStrike" cap="none" normalizeH="0" baseline="0" dirty="0">
                <a:ln>
                  <a:noFill/>
                </a:ln>
                <a:effectLst/>
                <a:latin typeface="Times New Roman" panose="02020603050405020304" pitchFamily="18" charset="0"/>
                <a:cs typeface="Times New Roman" panose="02020603050405020304" pitchFamily="18" charset="0"/>
              </a:rPr>
              <a:t>    ROI and 0s (black) elsewhere. Then, you can apply this mask to the original image to extract the ROI.</a:t>
            </a:r>
            <a:endParaRPr lang="en-IN" sz="2000" dirty="0">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C38ED469-EBCD-FEEC-A329-844B25CE70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3429000"/>
            <a:ext cx="4497910" cy="1291308"/>
          </a:xfrm>
          <a:prstGeom prst="rect">
            <a:avLst/>
          </a:prstGeom>
        </p:spPr>
      </p:pic>
    </p:spTree>
    <p:extLst>
      <p:ext uri="{BB962C8B-B14F-4D97-AF65-F5344CB8AC3E}">
        <p14:creationId xmlns:p14="http://schemas.microsoft.com/office/powerpoint/2010/main" val="22868033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73499-E1AA-D703-3728-A9F4B12F1A69}"/>
              </a:ext>
            </a:extLst>
          </p:cNvPr>
          <p:cNvSpPr>
            <a:spLocks noGrp="1"/>
          </p:cNvSpPr>
          <p:nvPr>
            <p:ph type="title"/>
          </p:nvPr>
        </p:nvSpPr>
        <p:spPr>
          <a:xfrm>
            <a:off x="-9144" y="-49952"/>
            <a:ext cx="12192000" cy="946212"/>
          </a:xfrm>
          <a:solidFill>
            <a:schemeClr val="accent2">
              <a:lumMod val="20000"/>
              <a:lumOff val="80000"/>
            </a:schemeClr>
          </a:solidFill>
        </p:spPr>
        <p:txBody>
          <a:bodyPr>
            <a:normAutofit/>
          </a:bodyPr>
          <a:lstStyle/>
          <a:p>
            <a:pPr algn="ctr"/>
            <a:endParaRPr lang="en-IN" sz="2800" b="1" dirty="0">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2F378E16-4F17-1693-0E36-80A76F810840}"/>
              </a:ext>
            </a:extLst>
          </p:cNvPr>
          <p:cNvSpPr>
            <a:spLocks noGrp="1"/>
          </p:cNvSpPr>
          <p:nvPr>
            <p:ph type="ftr" sz="quarter" idx="11"/>
          </p:nvPr>
        </p:nvSpPr>
        <p:spPr>
          <a:xfrm>
            <a:off x="0" y="6392130"/>
            <a:ext cx="11667744" cy="465869"/>
          </a:xfrm>
          <a:solidFill>
            <a:schemeClr val="accent5">
              <a:lumMod val="40000"/>
              <a:lumOff val="60000"/>
            </a:schemeClr>
          </a:solidFill>
        </p:spPr>
        <p:txBody>
          <a:bodyPr/>
          <a:lstStyle/>
          <a:p>
            <a:r>
              <a:rPr lang="en-US" sz="1800" i="1" dirty="0">
                <a:solidFill>
                  <a:schemeClr val="tx1"/>
                </a:solidFill>
              </a:rPr>
              <a:t>Application of Automated Visual Inspection for Electric Meter Reading using Traditional Image Processing Techniques</a:t>
            </a:r>
            <a:endParaRPr lang="en-IN" sz="1800" i="1" dirty="0">
              <a:solidFill>
                <a:schemeClr val="tx1"/>
              </a:solidFill>
            </a:endParaRPr>
          </a:p>
        </p:txBody>
      </p:sp>
      <p:sp>
        <p:nvSpPr>
          <p:cNvPr id="5" name="Slide Number Placeholder 4">
            <a:extLst>
              <a:ext uri="{FF2B5EF4-FFF2-40B4-BE49-F238E27FC236}">
                <a16:creationId xmlns:a16="http://schemas.microsoft.com/office/drawing/2014/main" id="{FBA9F84A-5EF4-9F8D-106A-DFFA5E060D3C}"/>
              </a:ext>
            </a:extLst>
          </p:cNvPr>
          <p:cNvSpPr>
            <a:spLocks noGrp="1"/>
          </p:cNvSpPr>
          <p:nvPr>
            <p:ph type="sldNum" sz="quarter" idx="12"/>
          </p:nvPr>
        </p:nvSpPr>
        <p:spPr>
          <a:xfrm>
            <a:off x="11667744" y="6392130"/>
            <a:ext cx="417576" cy="365125"/>
          </a:xfrm>
        </p:spPr>
        <p:txBody>
          <a:bodyPr/>
          <a:lstStyle/>
          <a:p>
            <a:fld id="{EF2DECD9-9DFD-4F92-B7B8-D06982934EE9}" type="slidenum">
              <a:rPr lang="en-IN" sz="1800" smtClean="0"/>
              <a:t>14</a:t>
            </a:fld>
            <a:endParaRPr lang="en-IN" sz="1800" dirty="0"/>
          </a:p>
        </p:txBody>
      </p:sp>
      <p:pic>
        <p:nvPicPr>
          <p:cNvPr id="7" name="image1.png">
            <a:extLst>
              <a:ext uri="{FF2B5EF4-FFF2-40B4-BE49-F238E27FC236}">
                <a16:creationId xmlns:a16="http://schemas.microsoft.com/office/drawing/2014/main" id="{E9BAC7E4-AFD9-1F73-BB83-350085480777}"/>
              </a:ext>
            </a:extLst>
          </p:cNvPr>
          <p:cNvPicPr>
            <a:picLocks noChangeAspect="1"/>
          </p:cNvPicPr>
          <p:nvPr/>
        </p:nvPicPr>
        <p:blipFill>
          <a:blip r:embed="rId2" cstate="print"/>
          <a:stretch>
            <a:fillRect/>
          </a:stretch>
        </p:blipFill>
        <p:spPr>
          <a:xfrm>
            <a:off x="11218204" y="1"/>
            <a:ext cx="899079" cy="846306"/>
          </a:xfrm>
          <a:prstGeom prst="rect">
            <a:avLst/>
          </a:prstGeom>
        </p:spPr>
      </p:pic>
      <p:sp>
        <p:nvSpPr>
          <p:cNvPr id="8" name="Content Placeholder 7">
            <a:extLst>
              <a:ext uri="{FF2B5EF4-FFF2-40B4-BE49-F238E27FC236}">
                <a16:creationId xmlns:a16="http://schemas.microsoft.com/office/drawing/2014/main" id="{5CE8C570-D96C-7651-65F0-4F961AE598A1}"/>
              </a:ext>
            </a:extLst>
          </p:cNvPr>
          <p:cNvSpPr>
            <a:spLocks noGrp="1"/>
          </p:cNvSpPr>
          <p:nvPr>
            <p:ph idx="1"/>
          </p:nvPr>
        </p:nvSpPr>
        <p:spPr>
          <a:xfrm>
            <a:off x="1" y="946213"/>
            <a:ext cx="12117282" cy="5395963"/>
          </a:xfrm>
        </p:spPr>
        <p:txBody>
          <a:bodyPr>
            <a:normAutofit/>
          </a:bodyPr>
          <a:lstStyle/>
          <a:p>
            <a:pPr marL="0" indent="0">
              <a:buNone/>
            </a:pPr>
            <a:r>
              <a:rPr lang="en-IN" sz="2400" dirty="0">
                <a:latin typeface="Times New Roman" panose="02020603050405020304" pitchFamily="18" charset="0"/>
                <a:cs typeface="Times New Roman" panose="02020603050405020304" pitchFamily="18" charset="0"/>
              </a:rPr>
              <a:t>Morphological Transformations</a:t>
            </a:r>
          </a:p>
          <a:p>
            <a:pPr marL="0" indent="0">
              <a:buNone/>
            </a:pPr>
            <a:endParaRPr lang="en-IN" sz="700" dirty="0">
              <a:latin typeface="Times New Roman" panose="02020603050405020304" pitchFamily="18" charset="0"/>
              <a:cs typeface="Times New Roman" panose="02020603050405020304" pitchFamily="18" charset="0"/>
            </a:endParaRPr>
          </a:p>
          <a:p>
            <a:pPr marL="0" indent="0">
              <a:buNone/>
            </a:pPr>
            <a:r>
              <a:rPr lang="en-IN" sz="2200" b="1" dirty="0">
                <a:latin typeface="Times New Roman" panose="02020603050405020304" pitchFamily="18" charset="0"/>
                <a:cs typeface="Times New Roman" panose="02020603050405020304" pitchFamily="18" charset="0"/>
              </a:rPr>
              <a:t>Erosion</a:t>
            </a:r>
            <a:r>
              <a:rPr lang="en-IN" sz="2200" dirty="0">
                <a:latin typeface="Times New Roman" panose="02020603050405020304" pitchFamily="18" charset="0"/>
                <a:cs typeface="Times New Roman" panose="02020603050405020304" pitchFamily="18" charset="0"/>
              </a:rPr>
              <a:t> : </a:t>
            </a:r>
            <a:r>
              <a:rPr lang="en-IN" sz="1800" dirty="0">
                <a:effectLst/>
                <a:latin typeface="Times New Roman" panose="02020603050405020304" pitchFamily="18" charset="0"/>
                <a:ea typeface="Times New Roman" panose="02020603050405020304" pitchFamily="18" charset="0"/>
              </a:rPr>
              <a:t>Erosion reduces the boundaries of foreground </a:t>
            </a:r>
          </a:p>
          <a:p>
            <a:pPr marL="0" indent="0">
              <a:buNone/>
            </a:pPr>
            <a:r>
              <a:rPr lang="en-IN" sz="1800" dirty="0">
                <a:effectLst/>
                <a:latin typeface="Times New Roman" panose="02020603050405020304" pitchFamily="18" charset="0"/>
                <a:ea typeface="Times New Roman" panose="02020603050405020304" pitchFamily="18" charset="0"/>
              </a:rPr>
              <a:t> objects by sliding a kernel over the image and setting a pixel </a:t>
            </a:r>
          </a:p>
          <a:p>
            <a:pPr marL="0" indent="0">
              <a:buNone/>
            </a:pPr>
            <a:r>
              <a:rPr lang="en-IN" sz="1800" dirty="0">
                <a:latin typeface="Times New Roman" panose="02020603050405020304" pitchFamily="18" charset="0"/>
                <a:ea typeface="Times New Roman" panose="02020603050405020304" pitchFamily="18" charset="0"/>
              </a:rPr>
              <a:t> </a:t>
            </a:r>
            <a:r>
              <a:rPr lang="en-IN" sz="1800" dirty="0">
                <a:effectLst/>
                <a:latin typeface="Times New Roman" panose="02020603050405020304" pitchFamily="18" charset="0"/>
                <a:ea typeface="Times New Roman" panose="02020603050405020304" pitchFamily="18" charset="0"/>
              </a:rPr>
              <a:t>to 1 only if all the pixels under the kernel are 1. </a:t>
            </a:r>
          </a:p>
          <a:p>
            <a:pPr marL="0" indent="0">
              <a:buNone/>
            </a:pPr>
            <a:endParaRPr lang="en-IN" sz="400" dirty="0">
              <a:latin typeface="Times New Roman" panose="02020603050405020304" pitchFamily="18" charset="0"/>
              <a:cs typeface="Times New Roman" panose="02020603050405020304" pitchFamily="18" charset="0"/>
            </a:endParaRPr>
          </a:p>
          <a:p>
            <a:pPr marL="0" indent="0">
              <a:buNone/>
            </a:pPr>
            <a:endParaRPr lang="en-IN" sz="400" dirty="0">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90000"/>
              </a:lnSpc>
              <a:spcBef>
                <a:spcPts val="1000"/>
              </a:spcBef>
              <a:spcAft>
                <a:spcPts val="0"/>
              </a:spcAft>
              <a:buClrTx/>
              <a:buSzTx/>
              <a:buNone/>
              <a:tabLst/>
              <a:defRPr/>
            </a:pPr>
            <a:r>
              <a:rPr kumimoji="0" lang="en-IN" sz="22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Dilation</a:t>
            </a:r>
            <a:r>
              <a:rPr kumimoji="0" lang="en-IN"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 </a:t>
            </a:r>
            <a:r>
              <a:rPr kumimoji="0" lang="en-IN"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It i</a:t>
            </a:r>
            <a:r>
              <a:rPr kumimoji="0" lang="en-IN" sz="1800" b="0" i="0" u="none" strike="noStrike" kern="120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Mangal" panose="02040503050203030202" pitchFamily="18" charset="0"/>
              </a:rPr>
              <a:t>s the opposite of erosion. It sets a pixel to 1</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IN" sz="1800" b="0" i="0" u="none" strike="noStrike" kern="120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Mangal" panose="02040503050203030202" pitchFamily="18" charset="0"/>
              </a:rPr>
              <a:t>  if at least one pixel under the kernel is 1, effectively </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IN" sz="1800" b="0" i="0" u="none" strike="noStrike" kern="120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Mangal" panose="02040503050203030202" pitchFamily="18" charset="0"/>
              </a:rPr>
              <a:t>  expanding the foreground objects.</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IN" sz="105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angal" panose="02040503050203030202" pitchFamily="18" charset="0"/>
            </a:endParaRPr>
          </a:p>
          <a:p>
            <a:pPr marL="0" indent="0" algn="just">
              <a:lnSpc>
                <a:spcPct val="150000"/>
              </a:lnSpc>
              <a:buNone/>
            </a:pPr>
            <a:r>
              <a:rPr lang="en-IN" sz="2000" b="1" dirty="0">
                <a:effectLst/>
                <a:latin typeface="Calibri" panose="020F0502020204030204" pitchFamily="34" charset="0"/>
                <a:ea typeface="Calibri" panose="020F0502020204030204" pitchFamily="34" charset="0"/>
                <a:cs typeface="Mangal" panose="02040503050203030202" pitchFamily="18" charset="0"/>
              </a:rPr>
              <a:t>Opening and Closing</a:t>
            </a:r>
            <a:r>
              <a:rPr lang="en-IN" sz="2000" dirty="0">
                <a:effectLst/>
                <a:latin typeface="Calibri" panose="020F0502020204030204" pitchFamily="34" charset="0"/>
                <a:ea typeface="Calibri" panose="020F0502020204030204" pitchFamily="34" charset="0"/>
                <a:cs typeface="Mangal" panose="02040503050203030202" pitchFamily="18" charset="0"/>
              </a:rPr>
              <a:t>: </a:t>
            </a:r>
            <a:r>
              <a:rPr lang="en-IN" sz="1800" dirty="0">
                <a:effectLst/>
                <a:latin typeface="Times New Roman" panose="02020603050405020304" pitchFamily="18" charset="0"/>
                <a:ea typeface="Calibri" panose="020F0502020204030204" pitchFamily="34" charset="0"/>
                <a:cs typeface="Mangal" panose="02040503050203030202" pitchFamily="18" charset="0"/>
              </a:rPr>
              <a:t>Another name for Erosion, followed by </a:t>
            </a:r>
          </a:p>
          <a:p>
            <a:pPr marL="0" indent="0" algn="just">
              <a:lnSpc>
                <a:spcPct val="150000"/>
              </a:lnSpc>
              <a:buNone/>
            </a:pPr>
            <a:r>
              <a:rPr lang="en-IN" sz="1800" dirty="0">
                <a:effectLst/>
                <a:latin typeface="Times New Roman" panose="02020603050405020304" pitchFamily="18" charset="0"/>
                <a:ea typeface="Calibri" panose="020F0502020204030204" pitchFamily="34" charset="0"/>
                <a:cs typeface="Mangal" panose="02040503050203030202" pitchFamily="18" charset="0"/>
              </a:rPr>
              <a:t>Dilation is the Opening. It is useful in removing noise in our image. The reverse of Opening is Closing, where we first </a:t>
            </a:r>
          </a:p>
          <a:p>
            <a:pPr marL="0" indent="0" algn="just">
              <a:lnSpc>
                <a:spcPct val="150000"/>
              </a:lnSpc>
              <a:buNone/>
            </a:pPr>
            <a:r>
              <a:rPr lang="en-IN" sz="1800" dirty="0">
                <a:effectLst/>
                <a:latin typeface="Times New Roman" panose="02020603050405020304" pitchFamily="18" charset="0"/>
                <a:ea typeface="Calibri" panose="020F0502020204030204" pitchFamily="34" charset="0"/>
                <a:cs typeface="Mangal" panose="02040503050203030202" pitchFamily="18" charset="0"/>
              </a:rPr>
              <a:t>perform Dilation followed by Erosion, particularly suited for closing small holes inside foreground objects.</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p>
            <a:pPr marL="0" indent="0">
              <a:buNone/>
            </a:pPr>
            <a:endParaRPr lang="en-IN" sz="2400" dirty="0">
              <a:latin typeface="Times New Roman" panose="02020603050405020304" pitchFamily="18" charset="0"/>
              <a:cs typeface="Times New Roman" panose="02020603050405020304" pitchFamily="18" charset="0"/>
            </a:endParaRPr>
          </a:p>
        </p:txBody>
      </p:sp>
      <p:pic>
        <p:nvPicPr>
          <p:cNvPr id="15362" name="Picture 2" descr="A Comprehensive Guide to Image Processing: Part 3 | by Yağmur Çiğdem Aktaş  | Towards Data Science">
            <a:extLst>
              <a:ext uri="{FF2B5EF4-FFF2-40B4-BE49-F238E27FC236}">
                <a16:creationId xmlns:a16="http://schemas.microsoft.com/office/drawing/2014/main" id="{18F8CE01-B78E-F214-B48F-5707DBED313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50000"/>
          <a:stretch/>
        </p:blipFill>
        <p:spPr bwMode="auto">
          <a:xfrm>
            <a:off x="6058642" y="3003286"/>
            <a:ext cx="5181600" cy="215702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A Comprehensive Guide to Image Processing: Part 3 | by Yağmur Çiğdem Aktaş  | Towards Data Science">
            <a:extLst>
              <a:ext uri="{FF2B5EF4-FFF2-40B4-BE49-F238E27FC236}">
                <a16:creationId xmlns:a16="http://schemas.microsoft.com/office/drawing/2014/main" id="{60829CE8-5AE5-8EBA-3E75-3A4CA104D00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50000"/>
          <a:stretch/>
        </p:blipFill>
        <p:spPr bwMode="auto">
          <a:xfrm rot="10800000">
            <a:off x="6096000" y="946213"/>
            <a:ext cx="5181600" cy="21570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99739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73499-E1AA-D703-3728-A9F4B12F1A69}"/>
              </a:ext>
            </a:extLst>
          </p:cNvPr>
          <p:cNvSpPr>
            <a:spLocks noGrp="1"/>
          </p:cNvSpPr>
          <p:nvPr>
            <p:ph type="title"/>
          </p:nvPr>
        </p:nvSpPr>
        <p:spPr>
          <a:xfrm>
            <a:off x="-9144" y="-49952"/>
            <a:ext cx="12192000" cy="946212"/>
          </a:xfrm>
          <a:solidFill>
            <a:schemeClr val="accent2">
              <a:lumMod val="20000"/>
              <a:lumOff val="80000"/>
            </a:schemeClr>
          </a:solidFill>
        </p:spPr>
        <p:txBody>
          <a:bodyPr>
            <a:normAutofit/>
          </a:bodyPr>
          <a:lstStyle/>
          <a:p>
            <a:pPr algn="ctr"/>
            <a:endParaRPr lang="en-IN" sz="2800" b="1" dirty="0">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2F378E16-4F17-1693-0E36-80A76F810840}"/>
              </a:ext>
            </a:extLst>
          </p:cNvPr>
          <p:cNvSpPr>
            <a:spLocks noGrp="1"/>
          </p:cNvSpPr>
          <p:nvPr>
            <p:ph type="ftr" sz="quarter" idx="11"/>
          </p:nvPr>
        </p:nvSpPr>
        <p:spPr>
          <a:xfrm>
            <a:off x="0" y="6392130"/>
            <a:ext cx="11667744" cy="465869"/>
          </a:xfrm>
          <a:solidFill>
            <a:schemeClr val="accent5">
              <a:lumMod val="40000"/>
              <a:lumOff val="60000"/>
            </a:schemeClr>
          </a:solidFill>
        </p:spPr>
        <p:txBody>
          <a:bodyPr/>
          <a:lstStyle/>
          <a:p>
            <a:r>
              <a:rPr lang="en-US" sz="1800" i="1" dirty="0">
                <a:solidFill>
                  <a:schemeClr val="tx1"/>
                </a:solidFill>
              </a:rPr>
              <a:t>Application of Automated Visual Inspection for Electric Meter Reading using Traditional Image Processing Techniques</a:t>
            </a:r>
            <a:endParaRPr lang="en-IN" sz="1800" i="1" dirty="0">
              <a:solidFill>
                <a:schemeClr val="tx1"/>
              </a:solidFill>
            </a:endParaRPr>
          </a:p>
        </p:txBody>
      </p:sp>
      <p:sp>
        <p:nvSpPr>
          <p:cNvPr id="5" name="Slide Number Placeholder 4">
            <a:extLst>
              <a:ext uri="{FF2B5EF4-FFF2-40B4-BE49-F238E27FC236}">
                <a16:creationId xmlns:a16="http://schemas.microsoft.com/office/drawing/2014/main" id="{FBA9F84A-5EF4-9F8D-106A-DFFA5E060D3C}"/>
              </a:ext>
            </a:extLst>
          </p:cNvPr>
          <p:cNvSpPr>
            <a:spLocks noGrp="1"/>
          </p:cNvSpPr>
          <p:nvPr>
            <p:ph type="sldNum" sz="quarter" idx="12"/>
          </p:nvPr>
        </p:nvSpPr>
        <p:spPr>
          <a:xfrm>
            <a:off x="11667744" y="6392130"/>
            <a:ext cx="417576" cy="365125"/>
          </a:xfrm>
        </p:spPr>
        <p:txBody>
          <a:bodyPr/>
          <a:lstStyle/>
          <a:p>
            <a:fld id="{EF2DECD9-9DFD-4F92-B7B8-D06982934EE9}" type="slidenum">
              <a:rPr lang="en-IN" sz="1800" smtClean="0"/>
              <a:t>15</a:t>
            </a:fld>
            <a:endParaRPr lang="en-IN" sz="1800" dirty="0"/>
          </a:p>
        </p:txBody>
      </p:sp>
      <p:pic>
        <p:nvPicPr>
          <p:cNvPr id="7" name="image1.png">
            <a:extLst>
              <a:ext uri="{FF2B5EF4-FFF2-40B4-BE49-F238E27FC236}">
                <a16:creationId xmlns:a16="http://schemas.microsoft.com/office/drawing/2014/main" id="{E9BAC7E4-AFD9-1F73-BB83-350085480777}"/>
              </a:ext>
            </a:extLst>
          </p:cNvPr>
          <p:cNvPicPr>
            <a:picLocks noChangeAspect="1"/>
          </p:cNvPicPr>
          <p:nvPr/>
        </p:nvPicPr>
        <p:blipFill>
          <a:blip r:embed="rId2" cstate="print"/>
          <a:stretch>
            <a:fillRect/>
          </a:stretch>
        </p:blipFill>
        <p:spPr>
          <a:xfrm>
            <a:off x="11218204" y="1"/>
            <a:ext cx="899079" cy="846306"/>
          </a:xfrm>
          <a:prstGeom prst="rect">
            <a:avLst/>
          </a:prstGeom>
        </p:spPr>
      </p:pic>
      <p:sp>
        <p:nvSpPr>
          <p:cNvPr id="8" name="Content Placeholder 7">
            <a:extLst>
              <a:ext uri="{FF2B5EF4-FFF2-40B4-BE49-F238E27FC236}">
                <a16:creationId xmlns:a16="http://schemas.microsoft.com/office/drawing/2014/main" id="{E3F5657D-C29C-5F05-5876-CCD30FBD5197}"/>
              </a:ext>
            </a:extLst>
          </p:cNvPr>
          <p:cNvSpPr>
            <a:spLocks noGrp="1"/>
          </p:cNvSpPr>
          <p:nvPr>
            <p:ph idx="1"/>
          </p:nvPr>
        </p:nvSpPr>
        <p:spPr>
          <a:xfrm>
            <a:off x="150607" y="966088"/>
            <a:ext cx="11934713" cy="5325297"/>
          </a:xfrm>
        </p:spPr>
        <p:txBody>
          <a:bodyPr>
            <a:normAutofit/>
          </a:bodyPr>
          <a:lstStyle/>
          <a:p>
            <a:pPr marL="0" indent="0">
              <a:buNone/>
            </a:pPr>
            <a:r>
              <a:rPr lang="en-US" sz="2400" b="1" dirty="0">
                <a:latin typeface="Times New Roman" panose="02020603050405020304" pitchFamily="18" charset="0"/>
                <a:cs typeface="Times New Roman" panose="02020603050405020304" pitchFamily="18" charset="0"/>
              </a:rPr>
              <a:t>Seven-Segment Display</a:t>
            </a:r>
          </a:p>
          <a:p>
            <a:pPr marL="0" indent="0">
              <a:lnSpc>
                <a:spcPct val="150000"/>
              </a:lnSpc>
              <a:buNone/>
            </a:pPr>
            <a:r>
              <a:rPr lang="en-US" sz="1800" dirty="0">
                <a:latin typeface="Times New Roman" panose="02020603050405020304" pitchFamily="18" charset="0"/>
                <a:cs typeface="Times New Roman" panose="02020603050405020304" pitchFamily="18" charset="0"/>
              </a:rPr>
              <a:t>A seven-segment display is a common electronic display format used for showing digits. Each digit is represented by a combination of segments (a-g) that can be turned on or off. In image processing, recognizing a seven-segment display involves detecting these segments and determining which ones are active.</a:t>
            </a:r>
            <a:endParaRPr lang="en-US" sz="1600" dirty="0">
              <a:latin typeface="Times New Roman" panose="02020603050405020304" pitchFamily="18" charset="0"/>
              <a:cs typeface="Times New Roman" panose="02020603050405020304" pitchFamily="18" charset="0"/>
            </a:endParaRPr>
          </a:p>
          <a:p>
            <a:pPr marL="0" indent="0">
              <a:buNone/>
            </a:pPr>
            <a:endParaRPr lang="en-US" sz="1600" dirty="0">
              <a:latin typeface="Times New Roman" panose="02020603050405020304" pitchFamily="18" charset="0"/>
              <a:cs typeface="Times New Roman" panose="02020603050405020304" pitchFamily="18" charset="0"/>
            </a:endParaRPr>
          </a:p>
          <a:p>
            <a:pPr marL="0" indent="0">
              <a:buNone/>
            </a:pPr>
            <a:r>
              <a:rPr lang="en-IN" sz="1800" dirty="0">
                <a:effectLst/>
                <a:latin typeface="Times New Roman" panose="02020603050405020304" pitchFamily="18" charset="0"/>
                <a:ea typeface="Calibri" panose="020F0502020204030204" pitchFamily="34" charset="0"/>
              </a:rPr>
              <a:t>For each digit, we examine the pixel values in each of the seven </a:t>
            </a:r>
          </a:p>
          <a:p>
            <a:pPr marL="0" indent="0">
              <a:buNone/>
            </a:pPr>
            <a:r>
              <a:rPr lang="en-IN" sz="1800" dirty="0">
                <a:effectLst/>
                <a:latin typeface="Times New Roman" panose="02020603050405020304" pitchFamily="18" charset="0"/>
                <a:ea typeface="Calibri" panose="020F0502020204030204" pitchFamily="34" charset="0"/>
              </a:rPr>
              <a:t>segments. If the majority of pixels in a segment are white, we </a:t>
            </a:r>
          </a:p>
          <a:p>
            <a:pPr marL="0" indent="0">
              <a:buNone/>
            </a:pPr>
            <a:r>
              <a:rPr lang="en-IN" sz="1800" dirty="0">
                <a:effectLst/>
                <a:latin typeface="Times New Roman" panose="02020603050405020304" pitchFamily="18" charset="0"/>
                <a:ea typeface="Calibri" panose="020F0502020204030204" pitchFamily="34" charset="0"/>
              </a:rPr>
              <a:t>classify that segment as being activated (state of 1); otherwise, </a:t>
            </a:r>
          </a:p>
          <a:p>
            <a:pPr marL="0" indent="0">
              <a:buNone/>
            </a:pPr>
            <a:r>
              <a:rPr lang="en-IN" sz="1800" dirty="0">
                <a:effectLst/>
                <a:latin typeface="Times New Roman" panose="02020603050405020304" pitchFamily="18" charset="0"/>
                <a:ea typeface="Calibri" panose="020F0502020204030204" pitchFamily="34" charset="0"/>
              </a:rPr>
              <a:t>it is deactivated (state of 0). After evaluating all seven segments, we </a:t>
            </a:r>
          </a:p>
          <a:p>
            <a:pPr marL="0" indent="0">
              <a:buNone/>
            </a:pPr>
            <a:r>
              <a:rPr lang="en-IN" sz="1800" dirty="0">
                <a:effectLst/>
                <a:latin typeface="Times New Roman" panose="02020603050405020304" pitchFamily="18" charset="0"/>
                <a:ea typeface="Calibri" panose="020F0502020204030204" pitchFamily="34" charset="0"/>
              </a:rPr>
              <a:t>form a binary array representing the digit, which we use to look up </a:t>
            </a:r>
          </a:p>
          <a:p>
            <a:pPr marL="0" indent="0">
              <a:buNone/>
            </a:pPr>
            <a:r>
              <a:rPr lang="en-IN" sz="1800" dirty="0">
                <a:effectLst/>
                <a:latin typeface="Times New Roman" panose="02020603050405020304" pitchFamily="18" charset="0"/>
                <a:ea typeface="Calibri" panose="020F0502020204030204" pitchFamily="34" charset="0"/>
              </a:rPr>
              <a:t>the corresponding value in our dictionary.</a:t>
            </a:r>
            <a:endParaRPr lang="en-US" sz="1600" dirty="0">
              <a:latin typeface="Times New Roman" panose="02020603050405020304" pitchFamily="18" charset="0"/>
              <a:cs typeface="Times New Roman" panose="02020603050405020304" pitchFamily="18" charset="0"/>
            </a:endParaRPr>
          </a:p>
          <a:p>
            <a:pPr marL="0" indent="0">
              <a:buNone/>
            </a:pPr>
            <a:endParaRPr lang="en-IN" sz="1600" dirty="0">
              <a:latin typeface="Times New Roman" panose="02020603050405020304" pitchFamily="18" charset="0"/>
              <a:cs typeface="Times New Roman" panose="02020603050405020304" pitchFamily="18" charset="0"/>
            </a:endParaRPr>
          </a:p>
        </p:txBody>
      </p:sp>
      <p:pic>
        <p:nvPicPr>
          <p:cNvPr id="14344" name="Picture 8" descr="Output image">
            <a:extLst>
              <a:ext uri="{FF2B5EF4-FFF2-40B4-BE49-F238E27FC236}">
                <a16:creationId xmlns:a16="http://schemas.microsoft.com/office/drawing/2014/main" id="{58EC1397-0023-05A7-9D07-BC0A3D7D6EF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4700" r="59778" b="3072"/>
          <a:stretch/>
        </p:blipFill>
        <p:spPr bwMode="auto">
          <a:xfrm>
            <a:off x="7124252" y="2373394"/>
            <a:ext cx="3785616" cy="37366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00622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73499-E1AA-D703-3728-A9F4B12F1A69}"/>
              </a:ext>
            </a:extLst>
          </p:cNvPr>
          <p:cNvSpPr>
            <a:spLocks noGrp="1"/>
          </p:cNvSpPr>
          <p:nvPr>
            <p:ph type="title"/>
          </p:nvPr>
        </p:nvSpPr>
        <p:spPr>
          <a:xfrm>
            <a:off x="-9144" y="-49952"/>
            <a:ext cx="12192000" cy="946212"/>
          </a:xfrm>
          <a:solidFill>
            <a:schemeClr val="accent2">
              <a:lumMod val="20000"/>
              <a:lumOff val="80000"/>
            </a:schemeClr>
          </a:solidFill>
        </p:spPr>
        <p:txBody>
          <a:bodyPr>
            <a:normAutofit fontScale="90000"/>
          </a:bodyPr>
          <a:lstStyle/>
          <a:p>
            <a:pPr algn="ctr"/>
            <a:br>
              <a:rPr lang="en-US" sz="2800" b="1" dirty="0">
                <a:latin typeface="Times New Roman" panose="02020603050405020304" pitchFamily="18" charset="0"/>
                <a:cs typeface="Times New Roman" panose="02020603050405020304" pitchFamily="18" charset="0"/>
              </a:rPr>
            </a:br>
            <a:r>
              <a:rPr lang="en-US" sz="2800" b="1" dirty="0">
                <a:latin typeface="Times New Roman" panose="02020603050405020304" pitchFamily="18" charset="0"/>
                <a:cs typeface="Times New Roman" panose="02020603050405020304" pitchFamily="18" charset="0"/>
              </a:rPr>
              <a:t>Chapter ~ 4 Results and Discussion </a:t>
            </a:r>
            <a:br>
              <a:rPr lang="en-US" sz="2800" b="1" dirty="0">
                <a:latin typeface="Times New Roman" panose="02020603050405020304" pitchFamily="18" charset="0"/>
                <a:cs typeface="Times New Roman" panose="02020603050405020304" pitchFamily="18" charset="0"/>
              </a:rPr>
            </a:br>
            <a:endParaRPr lang="en-IN" sz="2800" b="1" dirty="0">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2F378E16-4F17-1693-0E36-80A76F810840}"/>
              </a:ext>
            </a:extLst>
          </p:cNvPr>
          <p:cNvSpPr>
            <a:spLocks noGrp="1"/>
          </p:cNvSpPr>
          <p:nvPr>
            <p:ph type="ftr" sz="quarter" idx="11"/>
          </p:nvPr>
        </p:nvSpPr>
        <p:spPr>
          <a:xfrm>
            <a:off x="0" y="6392130"/>
            <a:ext cx="11667744" cy="465869"/>
          </a:xfrm>
          <a:solidFill>
            <a:schemeClr val="accent5">
              <a:lumMod val="40000"/>
              <a:lumOff val="60000"/>
            </a:schemeClr>
          </a:solidFill>
        </p:spPr>
        <p:txBody>
          <a:bodyPr/>
          <a:lstStyle/>
          <a:p>
            <a:r>
              <a:rPr lang="en-US" sz="1800" i="1" dirty="0">
                <a:solidFill>
                  <a:schemeClr val="tx1"/>
                </a:solidFill>
              </a:rPr>
              <a:t>Application of Automated Visual Inspection for Electric Meter Reading using Traditional Image Processing Techniques</a:t>
            </a:r>
            <a:endParaRPr lang="en-IN" sz="1800" i="1" dirty="0">
              <a:solidFill>
                <a:schemeClr val="tx1"/>
              </a:solidFill>
            </a:endParaRPr>
          </a:p>
        </p:txBody>
      </p:sp>
      <p:sp>
        <p:nvSpPr>
          <p:cNvPr id="5" name="Slide Number Placeholder 4">
            <a:extLst>
              <a:ext uri="{FF2B5EF4-FFF2-40B4-BE49-F238E27FC236}">
                <a16:creationId xmlns:a16="http://schemas.microsoft.com/office/drawing/2014/main" id="{FBA9F84A-5EF4-9F8D-106A-DFFA5E060D3C}"/>
              </a:ext>
            </a:extLst>
          </p:cNvPr>
          <p:cNvSpPr>
            <a:spLocks noGrp="1"/>
          </p:cNvSpPr>
          <p:nvPr>
            <p:ph type="sldNum" sz="quarter" idx="12"/>
          </p:nvPr>
        </p:nvSpPr>
        <p:spPr>
          <a:xfrm>
            <a:off x="11667744" y="6392130"/>
            <a:ext cx="417576" cy="365125"/>
          </a:xfrm>
        </p:spPr>
        <p:txBody>
          <a:bodyPr/>
          <a:lstStyle/>
          <a:p>
            <a:fld id="{EF2DECD9-9DFD-4F92-B7B8-D06982934EE9}" type="slidenum">
              <a:rPr lang="en-IN" sz="1800" smtClean="0"/>
              <a:t>16</a:t>
            </a:fld>
            <a:endParaRPr lang="en-IN" sz="1800" dirty="0"/>
          </a:p>
        </p:txBody>
      </p:sp>
      <p:pic>
        <p:nvPicPr>
          <p:cNvPr id="7" name="image1.png">
            <a:extLst>
              <a:ext uri="{FF2B5EF4-FFF2-40B4-BE49-F238E27FC236}">
                <a16:creationId xmlns:a16="http://schemas.microsoft.com/office/drawing/2014/main" id="{E9BAC7E4-AFD9-1F73-BB83-350085480777}"/>
              </a:ext>
            </a:extLst>
          </p:cNvPr>
          <p:cNvPicPr>
            <a:picLocks noChangeAspect="1"/>
          </p:cNvPicPr>
          <p:nvPr/>
        </p:nvPicPr>
        <p:blipFill>
          <a:blip r:embed="rId2" cstate="print"/>
          <a:stretch>
            <a:fillRect/>
          </a:stretch>
        </p:blipFill>
        <p:spPr>
          <a:xfrm>
            <a:off x="11218204" y="1"/>
            <a:ext cx="899079" cy="846306"/>
          </a:xfrm>
          <a:prstGeom prst="rect">
            <a:avLst/>
          </a:prstGeom>
        </p:spPr>
      </p:pic>
      <p:sp>
        <p:nvSpPr>
          <p:cNvPr id="6" name="Content Placeholder 2">
            <a:extLst>
              <a:ext uri="{FF2B5EF4-FFF2-40B4-BE49-F238E27FC236}">
                <a16:creationId xmlns:a16="http://schemas.microsoft.com/office/drawing/2014/main" id="{52E9AA3E-C5C2-26A6-6D81-278240CB170E}"/>
              </a:ext>
            </a:extLst>
          </p:cNvPr>
          <p:cNvSpPr>
            <a:spLocks noGrp="1"/>
          </p:cNvSpPr>
          <p:nvPr>
            <p:ph idx="1"/>
          </p:nvPr>
        </p:nvSpPr>
        <p:spPr>
          <a:xfrm>
            <a:off x="161544" y="993520"/>
            <a:ext cx="11667744" cy="5297865"/>
          </a:xfrm>
        </p:spPr>
        <p:txBody>
          <a:bodyPr>
            <a:normAutofit/>
          </a:bodyPr>
          <a:lstStyle/>
          <a:p>
            <a:pPr marL="0" indent="0">
              <a:lnSpc>
                <a:spcPct val="150000"/>
              </a:lnSpc>
              <a:buNone/>
            </a:pPr>
            <a:r>
              <a:rPr lang="en-US" sz="1800" dirty="0">
                <a:latin typeface="Times New Roman" panose="02020603050405020304" pitchFamily="18" charset="0"/>
                <a:cs typeface="Times New Roman" panose="02020603050405020304" pitchFamily="18" charset="0"/>
              </a:rPr>
              <a:t>The custom-trained YOLOv8 model achieved high accuracy in detecting electric meters in user-uploaded images, demonstrating its effectiveness and robustness. The integration of traditional image processing techniques for numeric extraction further enhanced the system's reliability. Below is the.</a:t>
            </a:r>
            <a:endParaRPr lang="en-IN" sz="1800"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3BC38411-7021-7486-F664-9B62120D260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2712" y="2234399"/>
            <a:ext cx="7099774" cy="3849175"/>
          </a:xfrm>
          <a:prstGeom prst="rect">
            <a:avLst/>
          </a:prstGeom>
          <a:noFill/>
          <a:ln>
            <a:noFill/>
          </a:ln>
        </p:spPr>
      </p:pic>
      <p:pic>
        <p:nvPicPr>
          <p:cNvPr id="8" name="Picture 7">
            <a:extLst>
              <a:ext uri="{FF2B5EF4-FFF2-40B4-BE49-F238E27FC236}">
                <a16:creationId xmlns:a16="http://schemas.microsoft.com/office/drawing/2014/main" id="{A1A4F4E9-84DB-B235-3F62-F78FF71F66F1}"/>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7612" r="7595"/>
          <a:stretch/>
        </p:blipFill>
        <p:spPr bwMode="auto">
          <a:xfrm>
            <a:off x="7663654" y="2295760"/>
            <a:ext cx="3922332" cy="3338790"/>
          </a:xfrm>
          <a:prstGeom prst="rect">
            <a:avLst/>
          </a:prstGeom>
          <a:noFill/>
          <a:ln>
            <a:noFill/>
          </a:ln>
          <a:extLst>
            <a:ext uri="{53640926-AAD7-44D8-BBD7-CCE9431645EC}">
              <a14:shadowObscured xmlns:a14="http://schemas.microsoft.com/office/drawing/2010/main"/>
            </a:ext>
          </a:extLst>
        </p:spPr>
      </p:pic>
      <p:sp>
        <p:nvSpPr>
          <p:cNvPr id="9" name="TextBox 8">
            <a:extLst>
              <a:ext uri="{FF2B5EF4-FFF2-40B4-BE49-F238E27FC236}">
                <a16:creationId xmlns:a16="http://schemas.microsoft.com/office/drawing/2014/main" id="{A4790846-E42C-E52A-5D5F-8BCF8ED6089B}"/>
              </a:ext>
            </a:extLst>
          </p:cNvPr>
          <p:cNvSpPr txBox="1"/>
          <p:nvPr/>
        </p:nvSpPr>
        <p:spPr>
          <a:xfrm>
            <a:off x="8606118" y="5634550"/>
            <a:ext cx="1832553" cy="646331"/>
          </a:xfrm>
          <a:prstGeom prst="rect">
            <a:avLst/>
          </a:prstGeom>
          <a:noFill/>
        </p:spPr>
        <p:txBody>
          <a:bodyPr wrap="none" rtlCol="0">
            <a:spAutoFit/>
          </a:bodyPr>
          <a:lstStyle/>
          <a:p>
            <a:r>
              <a:rPr lang="en-IN" sz="1800" dirty="0">
                <a:latin typeface="Times New Roman" panose="02020603050405020304" pitchFamily="18" charset="0"/>
                <a:cs typeface="Times New Roman" panose="02020603050405020304" pitchFamily="18" charset="0"/>
              </a:rPr>
              <a:t>Confusion Matrix</a:t>
            </a:r>
          </a:p>
          <a:p>
            <a:endParaRPr lang="en-IN" dirty="0"/>
          </a:p>
        </p:txBody>
      </p:sp>
      <p:sp>
        <p:nvSpPr>
          <p:cNvPr id="11" name="TextBox 10">
            <a:extLst>
              <a:ext uri="{FF2B5EF4-FFF2-40B4-BE49-F238E27FC236}">
                <a16:creationId xmlns:a16="http://schemas.microsoft.com/office/drawing/2014/main" id="{EA77FB0B-FD65-AF12-8CFE-9372369FC5AF}"/>
              </a:ext>
            </a:extLst>
          </p:cNvPr>
          <p:cNvSpPr txBox="1"/>
          <p:nvPr/>
        </p:nvSpPr>
        <p:spPr>
          <a:xfrm>
            <a:off x="1753329" y="6035574"/>
            <a:ext cx="3993978" cy="369332"/>
          </a:xfrm>
          <a:prstGeom prst="rect">
            <a:avLst/>
          </a:prstGeom>
          <a:noFill/>
        </p:spPr>
        <p:txBody>
          <a:bodyPr wrap="none" rtlCol="0">
            <a:spAutoFit/>
          </a:bodyPr>
          <a:lstStyle/>
          <a:p>
            <a:r>
              <a:rPr lang="en-US" sz="1800" dirty="0">
                <a:latin typeface="Times New Roman" panose="02020603050405020304" pitchFamily="18" charset="0"/>
                <a:cs typeface="Times New Roman" panose="02020603050405020304" pitchFamily="18" charset="0"/>
              </a:rPr>
              <a:t>Training and Validation Metrics recorded</a:t>
            </a:r>
            <a:endParaRPr lang="en-IN" dirty="0"/>
          </a:p>
        </p:txBody>
      </p:sp>
    </p:spTree>
    <p:extLst>
      <p:ext uri="{BB962C8B-B14F-4D97-AF65-F5344CB8AC3E}">
        <p14:creationId xmlns:p14="http://schemas.microsoft.com/office/powerpoint/2010/main" val="24131097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73499-E1AA-D703-3728-A9F4B12F1A69}"/>
              </a:ext>
            </a:extLst>
          </p:cNvPr>
          <p:cNvSpPr>
            <a:spLocks noGrp="1"/>
          </p:cNvSpPr>
          <p:nvPr>
            <p:ph type="title"/>
          </p:nvPr>
        </p:nvSpPr>
        <p:spPr>
          <a:xfrm>
            <a:off x="-9144" y="-49952"/>
            <a:ext cx="12192000" cy="946212"/>
          </a:xfrm>
          <a:solidFill>
            <a:schemeClr val="accent2">
              <a:lumMod val="20000"/>
              <a:lumOff val="80000"/>
            </a:schemeClr>
          </a:solidFill>
        </p:spPr>
        <p:txBody>
          <a:bodyPr>
            <a:normAutofit/>
          </a:bodyPr>
          <a:lstStyle/>
          <a:p>
            <a:pPr algn="ctr"/>
            <a:r>
              <a:rPr lang="en-IN" sz="2800" b="1" dirty="0">
                <a:latin typeface="Times New Roman" panose="02020603050405020304" pitchFamily="18" charset="0"/>
                <a:cs typeface="Times New Roman" panose="02020603050405020304" pitchFamily="18" charset="0"/>
              </a:rPr>
              <a:t>Manual ROI Selection and Extraction</a:t>
            </a:r>
          </a:p>
        </p:txBody>
      </p:sp>
      <p:sp>
        <p:nvSpPr>
          <p:cNvPr id="4" name="Footer Placeholder 3">
            <a:extLst>
              <a:ext uri="{FF2B5EF4-FFF2-40B4-BE49-F238E27FC236}">
                <a16:creationId xmlns:a16="http://schemas.microsoft.com/office/drawing/2014/main" id="{2F378E16-4F17-1693-0E36-80A76F810840}"/>
              </a:ext>
            </a:extLst>
          </p:cNvPr>
          <p:cNvSpPr>
            <a:spLocks noGrp="1"/>
          </p:cNvSpPr>
          <p:nvPr>
            <p:ph type="ftr" sz="quarter" idx="11"/>
          </p:nvPr>
        </p:nvSpPr>
        <p:spPr>
          <a:xfrm>
            <a:off x="0" y="6392130"/>
            <a:ext cx="11667744" cy="465869"/>
          </a:xfrm>
          <a:solidFill>
            <a:schemeClr val="accent5">
              <a:lumMod val="40000"/>
              <a:lumOff val="60000"/>
            </a:schemeClr>
          </a:solidFill>
        </p:spPr>
        <p:txBody>
          <a:bodyPr/>
          <a:lstStyle/>
          <a:p>
            <a:r>
              <a:rPr lang="en-US" sz="1800" i="1" dirty="0">
                <a:solidFill>
                  <a:schemeClr val="tx1"/>
                </a:solidFill>
              </a:rPr>
              <a:t>Application of Automated Visual Inspection for Electric Meter Reading using Traditional Image Processing Techniques</a:t>
            </a:r>
            <a:endParaRPr lang="en-IN" sz="1800" i="1" dirty="0">
              <a:solidFill>
                <a:schemeClr val="tx1"/>
              </a:solidFill>
            </a:endParaRPr>
          </a:p>
        </p:txBody>
      </p:sp>
      <p:sp>
        <p:nvSpPr>
          <p:cNvPr id="5" name="Slide Number Placeholder 4">
            <a:extLst>
              <a:ext uri="{FF2B5EF4-FFF2-40B4-BE49-F238E27FC236}">
                <a16:creationId xmlns:a16="http://schemas.microsoft.com/office/drawing/2014/main" id="{FBA9F84A-5EF4-9F8D-106A-DFFA5E060D3C}"/>
              </a:ext>
            </a:extLst>
          </p:cNvPr>
          <p:cNvSpPr>
            <a:spLocks noGrp="1"/>
          </p:cNvSpPr>
          <p:nvPr>
            <p:ph type="sldNum" sz="quarter" idx="12"/>
          </p:nvPr>
        </p:nvSpPr>
        <p:spPr>
          <a:xfrm>
            <a:off x="11667744" y="6392130"/>
            <a:ext cx="417576" cy="365125"/>
          </a:xfrm>
        </p:spPr>
        <p:txBody>
          <a:bodyPr/>
          <a:lstStyle/>
          <a:p>
            <a:fld id="{EF2DECD9-9DFD-4F92-B7B8-D06982934EE9}" type="slidenum">
              <a:rPr lang="en-IN" sz="1800" smtClean="0"/>
              <a:t>17</a:t>
            </a:fld>
            <a:endParaRPr lang="en-IN" sz="1800" dirty="0"/>
          </a:p>
        </p:txBody>
      </p:sp>
      <p:pic>
        <p:nvPicPr>
          <p:cNvPr id="7" name="image1.png">
            <a:extLst>
              <a:ext uri="{FF2B5EF4-FFF2-40B4-BE49-F238E27FC236}">
                <a16:creationId xmlns:a16="http://schemas.microsoft.com/office/drawing/2014/main" id="{E9BAC7E4-AFD9-1F73-BB83-350085480777}"/>
              </a:ext>
            </a:extLst>
          </p:cNvPr>
          <p:cNvPicPr>
            <a:picLocks noChangeAspect="1"/>
          </p:cNvPicPr>
          <p:nvPr/>
        </p:nvPicPr>
        <p:blipFill>
          <a:blip r:embed="rId4" cstate="print"/>
          <a:stretch>
            <a:fillRect/>
          </a:stretch>
        </p:blipFill>
        <p:spPr>
          <a:xfrm>
            <a:off x="11218204" y="1"/>
            <a:ext cx="899079" cy="846306"/>
          </a:xfrm>
          <a:prstGeom prst="rect">
            <a:avLst/>
          </a:prstGeom>
        </p:spPr>
      </p:pic>
      <p:pic>
        <p:nvPicPr>
          <p:cNvPr id="8" name="20240715-2031-03.2873033">
            <a:hlinkClick r:id="" action="ppaction://media"/>
            <a:extLst>
              <a:ext uri="{FF2B5EF4-FFF2-40B4-BE49-F238E27FC236}">
                <a16:creationId xmlns:a16="http://schemas.microsoft.com/office/drawing/2014/main" id="{14C66F76-AF95-D1B0-DA6A-0F8B0D2717CE}"/>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1196785" y="975232"/>
            <a:ext cx="9648044" cy="5416897"/>
          </a:xfrm>
        </p:spPr>
      </p:pic>
    </p:spTree>
    <p:extLst>
      <p:ext uri="{BB962C8B-B14F-4D97-AF65-F5344CB8AC3E}">
        <p14:creationId xmlns:p14="http://schemas.microsoft.com/office/powerpoint/2010/main" val="37787535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3266"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73499-E1AA-D703-3728-A9F4B12F1A69}"/>
              </a:ext>
            </a:extLst>
          </p:cNvPr>
          <p:cNvSpPr>
            <a:spLocks noGrp="1"/>
          </p:cNvSpPr>
          <p:nvPr>
            <p:ph type="title"/>
          </p:nvPr>
        </p:nvSpPr>
        <p:spPr>
          <a:xfrm>
            <a:off x="-9144" y="-49952"/>
            <a:ext cx="12192000" cy="946212"/>
          </a:xfrm>
          <a:solidFill>
            <a:schemeClr val="accent2">
              <a:lumMod val="20000"/>
              <a:lumOff val="80000"/>
            </a:schemeClr>
          </a:solidFill>
        </p:spPr>
        <p:txBody>
          <a:bodyPr>
            <a:normAutofit/>
          </a:bodyPr>
          <a:lstStyle/>
          <a:p>
            <a:pPr algn="ctr"/>
            <a:r>
              <a:rPr lang="en-IN" sz="2800" b="1" dirty="0">
                <a:latin typeface="Times New Roman" panose="02020603050405020304" pitchFamily="18" charset="0"/>
                <a:cs typeface="Times New Roman" panose="02020603050405020304" pitchFamily="18" charset="0"/>
              </a:rPr>
              <a:t>Working of Seven Segment Display</a:t>
            </a:r>
          </a:p>
        </p:txBody>
      </p:sp>
      <p:sp>
        <p:nvSpPr>
          <p:cNvPr id="4" name="Footer Placeholder 3">
            <a:extLst>
              <a:ext uri="{FF2B5EF4-FFF2-40B4-BE49-F238E27FC236}">
                <a16:creationId xmlns:a16="http://schemas.microsoft.com/office/drawing/2014/main" id="{2F378E16-4F17-1693-0E36-80A76F810840}"/>
              </a:ext>
            </a:extLst>
          </p:cNvPr>
          <p:cNvSpPr>
            <a:spLocks noGrp="1"/>
          </p:cNvSpPr>
          <p:nvPr>
            <p:ph type="ftr" sz="quarter" idx="11"/>
          </p:nvPr>
        </p:nvSpPr>
        <p:spPr>
          <a:xfrm>
            <a:off x="0" y="6392130"/>
            <a:ext cx="11667744" cy="465869"/>
          </a:xfrm>
          <a:solidFill>
            <a:schemeClr val="accent5">
              <a:lumMod val="40000"/>
              <a:lumOff val="60000"/>
            </a:schemeClr>
          </a:solidFill>
        </p:spPr>
        <p:txBody>
          <a:bodyPr/>
          <a:lstStyle/>
          <a:p>
            <a:r>
              <a:rPr lang="en-US" sz="1800" i="1" dirty="0">
                <a:solidFill>
                  <a:schemeClr val="tx1"/>
                </a:solidFill>
              </a:rPr>
              <a:t>Application of Automated Visual Inspection for Electric Meter Reading using Traditional Image Processing Techniques</a:t>
            </a:r>
            <a:endParaRPr lang="en-IN" sz="1800" i="1" dirty="0">
              <a:solidFill>
                <a:schemeClr val="tx1"/>
              </a:solidFill>
            </a:endParaRPr>
          </a:p>
        </p:txBody>
      </p:sp>
      <p:sp>
        <p:nvSpPr>
          <p:cNvPr id="5" name="Slide Number Placeholder 4">
            <a:extLst>
              <a:ext uri="{FF2B5EF4-FFF2-40B4-BE49-F238E27FC236}">
                <a16:creationId xmlns:a16="http://schemas.microsoft.com/office/drawing/2014/main" id="{FBA9F84A-5EF4-9F8D-106A-DFFA5E060D3C}"/>
              </a:ext>
            </a:extLst>
          </p:cNvPr>
          <p:cNvSpPr>
            <a:spLocks noGrp="1"/>
          </p:cNvSpPr>
          <p:nvPr>
            <p:ph type="sldNum" sz="quarter" idx="12"/>
          </p:nvPr>
        </p:nvSpPr>
        <p:spPr>
          <a:xfrm>
            <a:off x="11667744" y="6392130"/>
            <a:ext cx="417576" cy="365125"/>
          </a:xfrm>
        </p:spPr>
        <p:txBody>
          <a:bodyPr/>
          <a:lstStyle/>
          <a:p>
            <a:fld id="{EF2DECD9-9DFD-4F92-B7B8-D06982934EE9}" type="slidenum">
              <a:rPr lang="en-IN" sz="1800" smtClean="0"/>
              <a:t>18</a:t>
            </a:fld>
            <a:endParaRPr lang="en-IN" sz="1800" dirty="0"/>
          </a:p>
        </p:txBody>
      </p:sp>
      <p:pic>
        <p:nvPicPr>
          <p:cNvPr id="7" name="image1.png">
            <a:extLst>
              <a:ext uri="{FF2B5EF4-FFF2-40B4-BE49-F238E27FC236}">
                <a16:creationId xmlns:a16="http://schemas.microsoft.com/office/drawing/2014/main" id="{E9BAC7E4-AFD9-1F73-BB83-350085480777}"/>
              </a:ext>
            </a:extLst>
          </p:cNvPr>
          <p:cNvPicPr>
            <a:picLocks noChangeAspect="1"/>
          </p:cNvPicPr>
          <p:nvPr/>
        </p:nvPicPr>
        <p:blipFill>
          <a:blip r:embed="rId4" cstate="print"/>
          <a:stretch>
            <a:fillRect/>
          </a:stretch>
        </p:blipFill>
        <p:spPr>
          <a:xfrm>
            <a:off x="11218204" y="1"/>
            <a:ext cx="899079" cy="846306"/>
          </a:xfrm>
          <a:prstGeom prst="rect">
            <a:avLst/>
          </a:prstGeom>
        </p:spPr>
      </p:pic>
      <p:pic>
        <p:nvPicPr>
          <p:cNvPr id="13" name="digit_01.py">
            <a:hlinkClick r:id="" action="ppaction://media"/>
            <a:extLst>
              <a:ext uri="{FF2B5EF4-FFF2-40B4-BE49-F238E27FC236}">
                <a16:creationId xmlns:a16="http://schemas.microsoft.com/office/drawing/2014/main" id="{629CC63B-CB9D-B550-28B9-77BFF54F489F}"/>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1262427" y="954484"/>
            <a:ext cx="9667145" cy="5437646"/>
          </a:xfrm>
        </p:spPr>
      </p:pic>
    </p:spTree>
    <p:extLst>
      <p:ext uri="{BB962C8B-B14F-4D97-AF65-F5344CB8AC3E}">
        <p14:creationId xmlns:p14="http://schemas.microsoft.com/office/powerpoint/2010/main" val="3198889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3266"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3"/>
                </p:tgtEl>
              </p:cMediaNode>
            </p:video>
            <p:seq concurrent="1" nextAc="seek">
              <p:cTn id="8" restart="whenNotActive" fill="hold" evtFilter="cancelBubble" nodeType="interactiveSeq">
                <p:stCondLst>
                  <p:cond evt="onClick" delay="0">
                    <p:tgtEl>
                      <p:spTgt spid="1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3"/>
                                        </p:tgtEl>
                                      </p:cBhvr>
                                    </p:cmd>
                                  </p:childTnLst>
                                </p:cTn>
                              </p:par>
                            </p:childTnLst>
                          </p:cTn>
                        </p:par>
                      </p:childTnLst>
                    </p:cTn>
                  </p:par>
                </p:childTnLst>
              </p:cTn>
              <p:nextCondLst>
                <p:cond evt="onClick" delay="0">
                  <p:tgtEl>
                    <p:spTgt spid="13"/>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73499-E1AA-D703-3728-A9F4B12F1A69}"/>
              </a:ext>
            </a:extLst>
          </p:cNvPr>
          <p:cNvSpPr>
            <a:spLocks noGrp="1"/>
          </p:cNvSpPr>
          <p:nvPr>
            <p:ph type="title"/>
          </p:nvPr>
        </p:nvSpPr>
        <p:spPr>
          <a:xfrm>
            <a:off x="-9144" y="-49952"/>
            <a:ext cx="12192000" cy="946212"/>
          </a:xfrm>
          <a:solidFill>
            <a:schemeClr val="accent2">
              <a:lumMod val="20000"/>
              <a:lumOff val="80000"/>
            </a:schemeClr>
          </a:solidFill>
        </p:spPr>
        <p:txBody>
          <a:bodyPr>
            <a:normAutofit fontScale="90000"/>
          </a:bodyPr>
          <a:lstStyle/>
          <a:p>
            <a:pPr algn="ctr"/>
            <a:br>
              <a:rPr lang="en-IN" sz="2800" b="1" dirty="0">
                <a:latin typeface="Times New Roman" panose="02020603050405020304" pitchFamily="18" charset="0"/>
                <a:cs typeface="Times New Roman" panose="02020603050405020304" pitchFamily="18" charset="0"/>
              </a:rPr>
            </a:br>
            <a:r>
              <a:rPr lang="en-IN" sz="2800" b="1" dirty="0">
                <a:latin typeface="Times New Roman" panose="02020603050405020304" pitchFamily="18" charset="0"/>
                <a:cs typeface="Times New Roman" panose="02020603050405020304" pitchFamily="18" charset="0"/>
              </a:rPr>
              <a:t>Chapter ~ 5  CONCLUSION </a:t>
            </a:r>
            <a:br>
              <a:rPr lang="en-IN" sz="2800" b="1" dirty="0">
                <a:latin typeface="Times New Roman" panose="02020603050405020304" pitchFamily="18" charset="0"/>
                <a:cs typeface="Times New Roman" panose="02020603050405020304" pitchFamily="18" charset="0"/>
              </a:rPr>
            </a:br>
            <a:endParaRPr lang="en-IN" sz="2800" b="1" dirty="0">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2F378E16-4F17-1693-0E36-80A76F810840}"/>
              </a:ext>
            </a:extLst>
          </p:cNvPr>
          <p:cNvSpPr>
            <a:spLocks noGrp="1"/>
          </p:cNvSpPr>
          <p:nvPr>
            <p:ph type="ftr" sz="quarter" idx="11"/>
          </p:nvPr>
        </p:nvSpPr>
        <p:spPr>
          <a:xfrm>
            <a:off x="0" y="6392130"/>
            <a:ext cx="11667744" cy="465869"/>
          </a:xfrm>
          <a:solidFill>
            <a:schemeClr val="accent5">
              <a:lumMod val="40000"/>
              <a:lumOff val="60000"/>
            </a:schemeClr>
          </a:solidFill>
        </p:spPr>
        <p:txBody>
          <a:bodyPr/>
          <a:lstStyle/>
          <a:p>
            <a:r>
              <a:rPr lang="en-US" sz="1800" i="1" dirty="0">
                <a:solidFill>
                  <a:schemeClr val="tx1"/>
                </a:solidFill>
              </a:rPr>
              <a:t>Application of Automated Visual Inspection for Electric Meter Reading using Traditional Image Processing Techniques</a:t>
            </a:r>
            <a:endParaRPr lang="en-IN" sz="1800" i="1" dirty="0">
              <a:solidFill>
                <a:schemeClr val="tx1"/>
              </a:solidFill>
            </a:endParaRPr>
          </a:p>
        </p:txBody>
      </p:sp>
      <p:sp>
        <p:nvSpPr>
          <p:cNvPr id="5" name="Slide Number Placeholder 4">
            <a:extLst>
              <a:ext uri="{FF2B5EF4-FFF2-40B4-BE49-F238E27FC236}">
                <a16:creationId xmlns:a16="http://schemas.microsoft.com/office/drawing/2014/main" id="{FBA9F84A-5EF4-9F8D-106A-DFFA5E060D3C}"/>
              </a:ext>
            </a:extLst>
          </p:cNvPr>
          <p:cNvSpPr>
            <a:spLocks noGrp="1"/>
          </p:cNvSpPr>
          <p:nvPr>
            <p:ph type="sldNum" sz="quarter" idx="12"/>
          </p:nvPr>
        </p:nvSpPr>
        <p:spPr>
          <a:xfrm>
            <a:off x="11667744" y="6392130"/>
            <a:ext cx="417576" cy="365125"/>
          </a:xfrm>
        </p:spPr>
        <p:txBody>
          <a:bodyPr/>
          <a:lstStyle/>
          <a:p>
            <a:fld id="{EF2DECD9-9DFD-4F92-B7B8-D06982934EE9}" type="slidenum">
              <a:rPr lang="en-IN" sz="1800" smtClean="0"/>
              <a:t>19</a:t>
            </a:fld>
            <a:endParaRPr lang="en-IN" sz="1800" dirty="0"/>
          </a:p>
        </p:txBody>
      </p:sp>
      <p:pic>
        <p:nvPicPr>
          <p:cNvPr id="7" name="image1.png">
            <a:extLst>
              <a:ext uri="{FF2B5EF4-FFF2-40B4-BE49-F238E27FC236}">
                <a16:creationId xmlns:a16="http://schemas.microsoft.com/office/drawing/2014/main" id="{E9BAC7E4-AFD9-1F73-BB83-350085480777}"/>
              </a:ext>
            </a:extLst>
          </p:cNvPr>
          <p:cNvPicPr>
            <a:picLocks noChangeAspect="1"/>
          </p:cNvPicPr>
          <p:nvPr/>
        </p:nvPicPr>
        <p:blipFill>
          <a:blip r:embed="rId2" cstate="print"/>
          <a:stretch>
            <a:fillRect/>
          </a:stretch>
        </p:blipFill>
        <p:spPr>
          <a:xfrm>
            <a:off x="11218204" y="1"/>
            <a:ext cx="899079" cy="846306"/>
          </a:xfrm>
          <a:prstGeom prst="rect">
            <a:avLst/>
          </a:prstGeom>
        </p:spPr>
      </p:pic>
      <p:sp>
        <p:nvSpPr>
          <p:cNvPr id="9" name="Content Placeholder 2">
            <a:extLst>
              <a:ext uri="{FF2B5EF4-FFF2-40B4-BE49-F238E27FC236}">
                <a16:creationId xmlns:a16="http://schemas.microsoft.com/office/drawing/2014/main" id="{D0453B0D-C398-4BE0-756F-D57D0A46DE57}"/>
              </a:ext>
            </a:extLst>
          </p:cNvPr>
          <p:cNvSpPr>
            <a:spLocks noGrp="1"/>
          </p:cNvSpPr>
          <p:nvPr>
            <p:ph idx="1"/>
          </p:nvPr>
        </p:nvSpPr>
        <p:spPr>
          <a:xfrm>
            <a:off x="288036" y="1072349"/>
            <a:ext cx="11250168" cy="5143691"/>
          </a:xfrm>
        </p:spPr>
        <p:txBody>
          <a:bodyPr>
            <a:normAutofit/>
          </a:bodyPr>
          <a:lstStyle/>
          <a:p>
            <a:pPr marL="0" indent="0">
              <a:lnSpc>
                <a:spcPct val="150000"/>
              </a:lnSpc>
              <a:buNone/>
            </a:pPr>
            <a:r>
              <a:rPr lang="en-IN" sz="1800" dirty="0">
                <a:effectLst/>
                <a:latin typeface="Times New Roman" panose="02020603050405020304" pitchFamily="18" charset="0"/>
                <a:ea typeface="Times New Roman" panose="02020603050405020304" pitchFamily="18" charset="0"/>
                <a:cs typeface="Mangal" panose="02040503050203030202" pitchFamily="18" charset="0"/>
              </a:rPr>
              <a:t>The project achieved its goal of developing an end-to-end application for automated electric meter reading. By leveraging YOLOv8 and traditional image processing techniques, the system provided an efficient, accurate, and scalable solution for meter reading. The success of this project lays the groundwork for future enhancements and potential integration with more advanced machine learning models.</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p>
            <a:pPr marL="457200" lvl="1" indent="0">
              <a:lnSpc>
                <a:spcPct val="150000"/>
              </a:lnSpc>
              <a:buNone/>
            </a:pPr>
            <a:r>
              <a:rPr lang="en-IN" sz="1600" b="1" dirty="0">
                <a:effectLst/>
                <a:latin typeface="Times New Roman" panose="02020603050405020304" pitchFamily="18" charset="0"/>
                <a:ea typeface="Times New Roman" panose="02020603050405020304" pitchFamily="18" charset="0"/>
                <a:cs typeface="Mangal" panose="02040503050203030202" pitchFamily="18" charset="0"/>
              </a:rPr>
              <a:t>Learning Outcomes:</a:t>
            </a:r>
            <a:endParaRPr lang="en-IN" sz="1600" dirty="0">
              <a:effectLst/>
              <a:latin typeface="Calibri" panose="020F0502020204030204" pitchFamily="34" charset="0"/>
              <a:ea typeface="Calibri" panose="020F0502020204030204" pitchFamily="34" charset="0"/>
              <a:cs typeface="Mangal" panose="02040503050203030202" pitchFamily="18" charset="0"/>
            </a:endParaRPr>
          </a:p>
          <a:p>
            <a:pPr marL="800100" lvl="1" indent="-342900">
              <a:lnSpc>
                <a:spcPct val="150000"/>
              </a:lnSpc>
              <a:buFont typeface="+mj-lt"/>
              <a:buAutoNum type="arabicPeriod"/>
            </a:pPr>
            <a:r>
              <a:rPr lang="en-IN" sz="1600" dirty="0">
                <a:effectLst/>
                <a:latin typeface="Times New Roman" panose="02020603050405020304" pitchFamily="18" charset="0"/>
                <a:ea typeface="Times New Roman" panose="02020603050405020304" pitchFamily="18" charset="0"/>
                <a:cs typeface="Mangal" panose="02040503050203030202" pitchFamily="18" charset="0"/>
              </a:rPr>
              <a:t>Gained hands-on experience with YOLOv8 and its application in object detection.</a:t>
            </a:r>
            <a:endParaRPr lang="en-IN" sz="1600" dirty="0">
              <a:effectLst/>
              <a:latin typeface="Calibri" panose="020F0502020204030204" pitchFamily="34" charset="0"/>
              <a:ea typeface="Calibri" panose="020F0502020204030204" pitchFamily="34" charset="0"/>
              <a:cs typeface="Mangal" panose="02040503050203030202" pitchFamily="18" charset="0"/>
            </a:endParaRPr>
          </a:p>
          <a:p>
            <a:pPr marL="800100" lvl="1" indent="-342900">
              <a:lnSpc>
                <a:spcPct val="150000"/>
              </a:lnSpc>
              <a:buFont typeface="+mj-lt"/>
              <a:buAutoNum type="arabicPeriod"/>
            </a:pPr>
            <a:r>
              <a:rPr lang="en-IN" sz="1600" dirty="0">
                <a:effectLst/>
                <a:latin typeface="Times New Roman" panose="02020603050405020304" pitchFamily="18" charset="0"/>
                <a:ea typeface="Times New Roman" panose="02020603050405020304" pitchFamily="18" charset="0"/>
                <a:cs typeface="Mangal" panose="02040503050203030202" pitchFamily="18" charset="0"/>
              </a:rPr>
              <a:t>Enhanced understanding of traditional image processing techniques and their practical applications.</a:t>
            </a:r>
            <a:endParaRPr lang="en-IN" sz="1600" dirty="0">
              <a:effectLst/>
              <a:latin typeface="Calibri" panose="020F0502020204030204" pitchFamily="34" charset="0"/>
              <a:ea typeface="Calibri" panose="020F0502020204030204" pitchFamily="34" charset="0"/>
              <a:cs typeface="Mangal" panose="02040503050203030202" pitchFamily="18" charset="0"/>
            </a:endParaRPr>
          </a:p>
          <a:p>
            <a:pPr marL="800100" lvl="1" indent="-342900">
              <a:lnSpc>
                <a:spcPct val="150000"/>
              </a:lnSpc>
              <a:buFont typeface="+mj-lt"/>
              <a:buAutoNum type="arabicPeriod"/>
            </a:pPr>
            <a:r>
              <a:rPr lang="en-IN" sz="1600" dirty="0">
                <a:effectLst/>
                <a:latin typeface="Times New Roman" panose="02020603050405020304" pitchFamily="18" charset="0"/>
                <a:ea typeface="Times New Roman" panose="02020603050405020304" pitchFamily="18" charset="0"/>
                <a:cs typeface="Mangal" panose="02040503050203030202" pitchFamily="18" charset="0"/>
              </a:rPr>
              <a:t>Developed skills in web application development using the Django framework.</a:t>
            </a:r>
            <a:endParaRPr lang="en-IN" sz="1600" dirty="0">
              <a:effectLst/>
              <a:latin typeface="Calibri" panose="020F0502020204030204" pitchFamily="34" charset="0"/>
              <a:ea typeface="Calibri" panose="020F0502020204030204" pitchFamily="34" charset="0"/>
              <a:cs typeface="Mangal" panose="02040503050203030202" pitchFamily="18" charset="0"/>
            </a:endParaRPr>
          </a:p>
          <a:p>
            <a:pPr marL="457200" lvl="1" indent="0">
              <a:lnSpc>
                <a:spcPct val="150000"/>
              </a:lnSpc>
              <a:buNone/>
            </a:pPr>
            <a:r>
              <a:rPr lang="en-IN" sz="1600" b="1" dirty="0">
                <a:effectLst/>
                <a:latin typeface="Times New Roman" panose="02020603050405020304" pitchFamily="18" charset="0"/>
                <a:ea typeface="Times New Roman" panose="02020603050405020304" pitchFamily="18" charset="0"/>
                <a:cs typeface="Mangal" panose="02040503050203030202" pitchFamily="18" charset="0"/>
              </a:rPr>
              <a:t>Personal Experience:</a:t>
            </a:r>
            <a:endParaRPr lang="en-IN" sz="1600" dirty="0">
              <a:effectLst/>
              <a:latin typeface="Calibri" panose="020F0502020204030204" pitchFamily="34" charset="0"/>
              <a:ea typeface="Calibri" panose="020F0502020204030204" pitchFamily="34" charset="0"/>
              <a:cs typeface="Mangal" panose="02040503050203030202" pitchFamily="18" charset="0"/>
            </a:endParaRPr>
          </a:p>
          <a:p>
            <a:pPr marL="457200" lvl="1" indent="0">
              <a:lnSpc>
                <a:spcPct val="150000"/>
              </a:lnSpc>
              <a:buNone/>
            </a:pPr>
            <a:r>
              <a:rPr lang="en-IN" sz="1600" dirty="0">
                <a:effectLst/>
                <a:latin typeface="Times New Roman" panose="02020603050405020304" pitchFamily="18" charset="0"/>
                <a:ea typeface="Times New Roman" panose="02020603050405020304" pitchFamily="18" charset="0"/>
                <a:cs typeface="Mangal" panose="02040503050203030202" pitchFamily="18" charset="0"/>
              </a:rPr>
              <a:t>The project provided valuable insights into the challenges and solutions associated with automated meter reading. The integration of various technologies and techniques offered a comprehensive learning experience, reinforcing the importance of interdisciplinary knowledge in solving real-world problems.</a:t>
            </a:r>
            <a:endParaRPr lang="en-IN" sz="1600" dirty="0">
              <a:effectLst/>
              <a:latin typeface="Calibri" panose="020F0502020204030204" pitchFamily="34" charset="0"/>
              <a:ea typeface="Calibri" panose="020F0502020204030204" pitchFamily="34" charset="0"/>
              <a:cs typeface="Mangal" panose="02040503050203030202" pitchFamily="18" charset="0"/>
            </a:endParaRPr>
          </a:p>
          <a:p>
            <a:pPr marL="0" indent="0">
              <a:buNone/>
            </a:pP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20338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73499-E1AA-D703-3728-A9F4B12F1A69}"/>
              </a:ext>
            </a:extLst>
          </p:cNvPr>
          <p:cNvSpPr>
            <a:spLocks noGrp="1"/>
          </p:cNvSpPr>
          <p:nvPr>
            <p:ph type="title"/>
          </p:nvPr>
        </p:nvSpPr>
        <p:spPr>
          <a:xfrm>
            <a:off x="-9144" y="-49952"/>
            <a:ext cx="12192000" cy="946212"/>
          </a:xfrm>
          <a:solidFill>
            <a:schemeClr val="accent2">
              <a:lumMod val="20000"/>
              <a:lumOff val="80000"/>
            </a:schemeClr>
          </a:solidFill>
        </p:spPr>
        <p:txBody>
          <a:bodyPr>
            <a:normAutofit/>
          </a:bodyPr>
          <a:lstStyle/>
          <a:p>
            <a:pPr algn="ctr"/>
            <a:r>
              <a:rPr lang="en-IN" sz="2800" b="1" dirty="0">
                <a:latin typeface="Times New Roman" panose="02020603050405020304" pitchFamily="18" charset="0"/>
                <a:cs typeface="Times New Roman" panose="02020603050405020304" pitchFamily="18" charset="0"/>
              </a:rPr>
              <a:t>Outline of Presentation</a:t>
            </a:r>
          </a:p>
        </p:txBody>
      </p:sp>
      <p:sp>
        <p:nvSpPr>
          <p:cNvPr id="3" name="Content Placeholder 2">
            <a:extLst>
              <a:ext uri="{FF2B5EF4-FFF2-40B4-BE49-F238E27FC236}">
                <a16:creationId xmlns:a16="http://schemas.microsoft.com/office/drawing/2014/main" id="{8F926B4B-99C0-3BED-481E-67DD2C77757D}"/>
              </a:ext>
            </a:extLst>
          </p:cNvPr>
          <p:cNvSpPr>
            <a:spLocks noGrp="1"/>
          </p:cNvSpPr>
          <p:nvPr>
            <p:ph idx="1"/>
          </p:nvPr>
        </p:nvSpPr>
        <p:spPr>
          <a:xfrm>
            <a:off x="524256" y="1431001"/>
            <a:ext cx="11250168" cy="5143691"/>
          </a:xfrm>
        </p:spPr>
        <p:txBody>
          <a:bodyPr>
            <a:normAutofit/>
          </a:bodyPr>
          <a:lstStyle/>
          <a:p>
            <a:pPr>
              <a:lnSpc>
                <a:spcPct val="150000"/>
              </a:lnSpc>
            </a:pPr>
            <a:r>
              <a:rPr lang="en-US" sz="2400" dirty="0">
                <a:latin typeface="Times New Roman" panose="02020603050405020304" pitchFamily="18" charset="0"/>
                <a:cs typeface="Times New Roman" panose="02020603050405020304" pitchFamily="18" charset="0"/>
              </a:rPr>
              <a:t>Chapter 1 – Introduction</a:t>
            </a:r>
          </a:p>
          <a:p>
            <a:pPr>
              <a:lnSpc>
                <a:spcPct val="150000"/>
              </a:lnSpc>
            </a:pPr>
            <a:r>
              <a:rPr lang="en-US" sz="2400" dirty="0">
                <a:latin typeface="Times New Roman" panose="02020603050405020304" pitchFamily="18" charset="0"/>
                <a:cs typeface="Times New Roman" panose="02020603050405020304" pitchFamily="18" charset="0"/>
              </a:rPr>
              <a:t>Chapter 2 - Review of Past Work</a:t>
            </a:r>
          </a:p>
          <a:p>
            <a:pPr>
              <a:lnSpc>
                <a:spcPct val="150000"/>
              </a:lnSpc>
            </a:pPr>
            <a:r>
              <a:rPr lang="en-US" sz="2400" dirty="0">
                <a:latin typeface="Times New Roman" panose="02020603050405020304" pitchFamily="18" charset="0"/>
                <a:cs typeface="Times New Roman" panose="02020603050405020304" pitchFamily="18" charset="0"/>
              </a:rPr>
              <a:t>Chapter 3 -  Methodology </a:t>
            </a:r>
          </a:p>
          <a:p>
            <a:pPr>
              <a:lnSpc>
                <a:spcPct val="150000"/>
              </a:lnSpc>
            </a:pPr>
            <a:r>
              <a:rPr lang="en-US" sz="2400" dirty="0">
                <a:latin typeface="Times New Roman" panose="02020603050405020304" pitchFamily="18" charset="0"/>
                <a:cs typeface="Times New Roman" panose="02020603050405020304" pitchFamily="18" charset="0"/>
              </a:rPr>
              <a:t>Chapter 4 - Results</a:t>
            </a:r>
          </a:p>
          <a:p>
            <a:pPr>
              <a:lnSpc>
                <a:spcPct val="150000"/>
              </a:lnSpc>
            </a:pPr>
            <a:r>
              <a:rPr lang="en-US" sz="2400" dirty="0">
                <a:latin typeface="Times New Roman" panose="02020603050405020304" pitchFamily="18" charset="0"/>
                <a:cs typeface="Times New Roman" panose="02020603050405020304" pitchFamily="18" charset="0"/>
              </a:rPr>
              <a:t>Chapter 5 - Conclusion and Future Work.</a:t>
            </a:r>
          </a:p>
          <a:p>
            <a:pPr>
              <a:lnSpc>
                <a:spcPct val="150000"/>
              </a:lnSpc>
            </a:pPr>
            <a:r>
              <a:rPr lang="en-US" sz="2400" dirty="0">
                <a:latin typeface="Times New Roman" panose="02020603050405020304" pitchFamily="18" charset="0"/>
                <a:cs typeface="Times New Roman" panose="02020603050405020304" pitchFamily="18" charset="0"/>
              </a:rPr>
              <a:t>References</a:t>
            </a:r>
          </a:p>
          <a:p>
            <a:endParaRPr lang="en-IN" sz="2400" dirty="0">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2F378E16-4F17-1693-0E36-80A76F810840}"/>
              </a:ext>
            </a:extLst>
          </p:cNvPr>
          <p:cNvSpPr>
            <a:spLocks noGrp="1"/>
          </p:cNvSpPr>
          <p:nvPr>
            <p:ph type="ftr" sz="quarter" idx="11"/>
          </p:nvPr>
        </p:nvSpPr>
        <p:spPr>
          <a:xfrm>
            <a:off x="0" y="6392130"/>
            <a:ext cx="11667744" cy="465869"/>
          </a:xfrm>
          <a:solidFill>
            <a:schemeClr val="accent5">
              <a:lumMod val="40000"/>
              <a:lumOff val="60000"/>
            </a:schemeClr>
          </a:solidFill>
        </p:spPr>
        <p:txBody>
          <a:bodyPr/>
          <a:lstStyle/>
          <a:p>
            <a:r>
              <a:rPr lang="en-US" sz="1800" i="1" dirty="0">
                <a:solidFill>
                  <a:schemeClr val="tx1"/>
                </a:solidFill>
              </a:rPr>
              <a:t>Application of Automated Visual Inspection for Electric Meter Reading using Traditional Image Processing Techniques</a:t>
            </a:r>
            <a:endParaRPr lang="en-IN" sz="1800" i="1" dirty="0">
              <a:solidFill>
                <a:schemeClr val="tx1"/>
              </a:solidFill>
            </a:endParaRPr>
          </a:p>
        </p:txBody>
      </p:sp>
      <p:sp>
        <p:nvSpPr>
          <p:cNvPr id="5" name="Slide Number Placeholder 4">
            <a:extLst>
              <a:ext uri="{FF2B5EF4-FFF2-40B4-BE49-F238E27FC236}">
                <a16:creationId xmlns:a16="http://schemas.microsoft.com/office/drawing/2014/main" id="{FBA9F84A-5EF4-9F8D-106A-DFFA5E060D3C}"/>
              </a:ext>
            </a:extLst>
          </p:cNvPr>
          <p:cNvSpPr>
            <a:spLocks noGrp="1"/>
          </p:cNvSpPr>
          <p:nvPr>
            <p:ph type="sldNum" sz="quarter" idx="12"/>
          </p:nvPr>
        </p:nvSpPr>
        <p:spPr>
          <a:xfrm>
            <a:off x="11740896" y="6392130"/>
            <a:ext cx="344424" cy="365125"/>
          </a:xfrm>
        </p:spPr>
        <p:txBody>
          <a:bodyPr/>
          <a:lstStyle/>
          <a:p>
            <a:fld id="{EF2DECD9-9DFD-4F92-B7B8-D06982934EE9}" type="slidenum">
              <a:rPr lang="en-IN" sz="1800" smtClean="0"/>
              <a:t>2</a:t>
            </a:fld>
            <a:endParaRPr lang="en-IN" sz="1800" dirty="0"/>
          </a:p>
        </p:txBody>
      </p:sp>
      <p:pic>
        <p:nvPicPr>
          <p:cNvPr id="7" name="image1.png">
            <a:extLst>
              <a:ext uri="{FF2B5EF4-FFF2-40B4-BE49-F238E27FC236}">
                <a16:creationId xmlns:a16="http://schemas.microsoft.com/office/drawing/2014/main" id="{E9BAC7E4-AFD9-1F73-BB83-350085480777}"/>
              </a:ext>
            </a:extLst>
          </p:cNvPr>
          <p:cNvPicPr>
            <a:picLocks noChangeAspect="1"/>
          </p:cNvPicPr>
          <p:nvPr/>
        </p:nvPicPr>
        <p:blipFill>
          <a:blip r:embed="rId2" cstate="print"/>
          <a:stretch>
            <a:fillRect/>
          </a:stretch>
        </p:blipFill>
        <p:spPr>
          <a:xfrm>
            <a:off x="11218204" y="1"/>
            <a:ext cx="899079" cy="846306"/>
          </a:xfrm>
          <a:prstGeom prst="rect">
            <a:avLst/>
          </a:prstGeom>
        </p:spPr>
      </p:pic>
    </p:spTree>
    <p:extLst>
      <p:ext uri="{BB962C8B-B14F-4D97-AF65-F5344CB8AC3E}">
        <p14:creationId xmlns:p14="http://schemas.microsoft.com/office/powerpoint/2010/main" val="8652142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73499-E1AA-D703-3728-A9F4B12F1A69}"/>
              </a:ext>
            </a:extLst>
          </p:cNvPr>
          <p:cNvSpPr>
            <a:spLocks noGrp="1"/>
          </p:cNvSpPr>
          <p:nvPr>
            <p:ph type="title"/>
          </p:nvPr>
        </p:nvSpPr>
        <p:spPr>
          <a:xfrm>
            <a:off x="-9144" y="-49952"/>
            <a:ext cx="12192000" cy="946212"/>
          </a:xfrm>
          <a:solidFill>
            <a:schemeClr val="accent2">
              <a:lumMod val="20000"/>
              <a:lumOff val="80000"/>
            </a:schemeClr>
          </a:solidFill>
        </p:spPr>
        <p:txBody>
          <a:bodyPr>
            <a:normAutofit/>
          </a:bodyPr>
          <a:lstStyle/>
          <a:p>
            <a:pPr algn="ctr"/>
            <a:r>
              <a:rPr lang="en-IN" sz="2800" b="1" dirty="0">
                <a:latin typeface="Times New Roman" panose="02020603050405020304" pitchFamily="18" charset="0"/>
                <a:cs typeface="Times New Roman" panose="02020603050405020304" pitchFamily="18" charset="0"/>
              </a:rPr>
              <a:t>FUTURE WORK</a:t>
            </a:r>
          </a:p>
        </p:txBody>
      </p:sp>
      <p:sp>
        <p:nvSpPr>
          <p:cNvPr id="4" name="Footer Placeholder 3">
            <a:extLst>
              <a:ext uri="{FF2B5EF4-FFF2-40B4-BE49-F238E27FC236}">
                <a16:creationId xmlns:a16="http://schemas.microsoft.com/office/drawing/2014/main" id="{2F378E16-4F17-1693-0E36-80A76F810840}"/>
              </a:ext>
            </a:extLst>
          </p:cNvPr>
          <p:cNvSpPr>
            <a:spLocks noGrp="1"/>
          </p:cNvSpPr>
          <p:nvPr>
            <p:ph type="ftr" sz="quarter" idx="11"/>
          </p:nvPr>
        </p:nvSpPr>
        <p:spPr>
          <a:xfrm>
            <a:off x="0" y="6392130"/>
            <a:ext cx="11667744" cy="465869"/>
          </a:xfrm>
          <a:solidFill>
            <a:schemeClr val="accent5">
              <a:lumMod val="40000"/>
              <a:lumOff val="60000"/>
            </a:schemeClr>
          </a:solidFill>
        </p:spPr>
        <p:txBody>
          <a:bodyPr/>
          <a:lstStyle/>
          <a:p>
            <a:r>
              <a:rPr lang="en-US" sz="1800" i="1" dirty="0">
                <a:solidFill>
                  <a:schemeClr val="tx1"/>
                </a:solidFill>
              </a:rPr>
              <a:t>Application of Automated Visual Inspection for Electric Meter Reading using Traditional Image Processing Techniques</a:t>
            </a:r>
            <a:endParaRPr lang="en-IN" sz="1800" i="1" dirty="0">
              <a:solidFill>
                <a:schemeClr val="tx1"/>
              </a:solidFill>
            </a:endParaRPr>
          </a:p>
        </p:txBody>
      </p:sp>
      <p:sp>
        <p:nvSpPr>
          <p:cNvPr id="5" name="Slide Number Placeholder 4">
            <a:extLst>
              <a:ext uri="{FF2B5EF4-FFF2-40B4-BE49-F238E27FC236}">
                <a16:creationId xmlns:a16="http://schemas.microsoft.com/office/drawing/2014/main" id="{FBA9F84A-5EF4-9F8D-106A-DFFA5E060D3C}"/>
              </a:ext>
            </a:extLst>
          </p:cNvPr>
          <p:cNvSpPr>
            <a:spLocks noGrp="1"/>
          </p:cNvSpPr>
          <p:nvPr>
            <p:ph type="sldNum" sz="quarter" idx="12"/>
          </p:nvPr>
        </p:nvSpPr>
        <p:spPr>
          <a:xfrm>
            <a:off x="11667744" y="6392130"/>
            <a:ext cx="417576" cy="365125"/>
          </a:xfrm>
        </p:spPr>
        <p:txBody>
          <a:bodyPr/>
          <a:lstStyle/>
          <a:p>
            <a:fld id="{EF2DECD9-9DFD-4F92-B7B8-D06982934EE9}" type="slidenum">
              <a:rPr lang="en-IN" sz="1800" smtClean="0"/>
              <a:t>20</a:t>
            </a:fld>
            <a:endParaRPr lang="en-IN" sz="1800" dirty="0"/>
          </a:p>
        </p:txBody>
      </p:sp>
      <p:pic>
        <p:nvPicPr>
          <p:cNvPr id="7" name="image1.png">
            <a:extLst>
              <a:ext uri="{FF2B5EF4-FFF2-40B4-BE49-F238E27FC236}">
                <a16:creationId xmlns:a16="http://schemas.microsoft.com/office/drawing/2014/main" id="{E9BAC7E4-AFD9-1F73-BB83-350085480777}"/>
              </a:ext>
            </a:extLst>
          </p:cNvPr>
          <p:cNvPicPr>
            <a:picLocks noChangeAspect="1"/>
          </p:cNvPicPr>
          <p:nvPr/>
        </p:nvPicPr>
        <p:blipFill>
          <a:blip r:embed="rId2" cstate="print"/>
          <a:stretch>
            <a:fillRect/>
          </a:stretch>
        </p:blipFill>
        <p:spPr>
          <a:xfrm>
            <a:off x="11218204" y="1"/>
            <a:ext cx="899079" cy="846306"/>
          </a:xfrm>
          <a:prstGeom prst="rect">
            <a:avLst/>
          </a:prstGeom>
        </p:spPr>
      </p:pic>
      <p:sp>
        <p:nvSpPr>
          <p:cNvPr id="9" name="Content Placeholder 2">
            <a:extLst>
              <a:ext uri="{FF2B5EF4-FFF2-40B4-BE49-F238E27FC236}">
                <a16:creationId xmlns:a16="http://schemas.microsoft.com/office/drawing/2014/main" id="{D0453B0D-C398-4BE0-756F-D57D0A46DE57}"/>
              </a:ext>
            </a:extLst>
          </p:cNvPr>
          <p:cNvSpPr>
            <a:spLocks noGrp="1"/>
          </p:cNvSpPr>
          <p:nvPr>
            <p:ph idx="1"/>
          </p:nvPr>
        </p:nvSpPr>
        <p:spPr>
          <a:xfrm>
            <a:off x="288036" y="1072349"/>
            <a:ext cx="11250168" cy="5143691"/>
          </a:xfrm>
        </p:spPr>
        <p:txBody>
          <a:bodyPr>
            <a:normAutofit fontScale="25000" lnSpcReduction="20000"/>
          </a:bodyPr>
          <a:lstStyle/>
          <a:p>
            <a:pPr marL="0" marR="0" lvl="0" indent="0" algn="l" defTabSz="914400" rtl="0" eaLnBrk="0" fontAlgn="base" latinLnBrk="0" hangingPunct="0">
              <a:lnSpc>
                <a:spcPct val="100000"/>
              </a:lnSpc>
              <a:spcBef>
                <a:spcPct val="0"/>
              </a:spcBef>
              <a:spcAft>
                <a:spcPct val="0"/>
              </a:spcAft>
              <a:buClrTx/>
              <a:buSzTx/>
              <a:buNone/>
              <a:tabLst/>
            </a:pPr>
            <a:r>
              <a:rPr kumimoji="0" lang="en-US" altLang="en-US" sz="72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Implementation of Smart Meters:</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2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70000"/>
              </a:lnSpc>
              <a:spcBef>
                <a:spcPct val="0"/>
              </a:spcBef>
              <a:spcAft>
                <a:spcPct val="0"/>
              </a:spcAft>
              <a:buClrTx/>
              <a:buSzTx/>
              <a:buFontTx/>
              <a:buChar char="•"/>
              <a:tabLst/>
            </a:pPr>
            <a:r>
              <a:rPr kumimoji="0" lang="en-US" altLang="en-US" sz="6000" b="1" i="1" u="sng"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Objective</a:t>
            </a:r>
            <a:r>
              <a:rPr kumimoji="0" lang="en-US" altLang="en-US" sz="6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r>
              <a:rPr kumimoji="0" lang="en-US" altLang="en-US" sz="6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Transition from traditional electric meters to smart meters.</a:t>
            </a:r>
          </a:p>
          <a:p>
            <a:pPr marL="0" marR="0" lvl="0" indent="0" algn="l" defTabSz="914400" rtl="0" eaLnBrk="0" fontAlgn="base" latinLnBrk="0" hangingPunct="0">
              <a:lnSpc>
                <a:spcPct val="170000"/>
              </a:lnSpc>
              <a:spcBef>
                <a:spcPct val="0"/>
              </a:spcBef>
              <a:spcAft>
                <a:spcPct val="0"/>
              </a:spcAft>
              <a:buClrTx/>
              <a:buSzTx/>
              <a:buFontTx/>
              <a:buChar char="•"/>
              <a:tabLst/>
            </a:pPr>
            <a:r>
              <a:rPr kumimoji="0" lang="en-US" altLang="en-US" sz="6000" b="1" i="1" u="sng"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Details</a:t>
            </a:r>
            <a:r>
              <a:rPr kumimoji="0" lang="en-US" altLang="en-US" sz="6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r>
              <a:rPr kumimoji="0" lang="en-US" altLang="en-US" sz="6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Smart meters can automatically record and transmit meter readings to the utility company, eliminating the need for manual readings. The implementation of smart meters would involve replacing existing meters with smart ones and setting up a communication infrastructure to collect and process the data.</a:t>
            </a:r>
            <a:endParaRPr lang="en-US" altLang="en-US" sz="600" dirty="0">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70000"/>
              </a:lnSpc>
              <a:spcBef>
                <a:spcPct val="0"/>
              </a:spcBef>
              <a:spcAft>
                <a:spcPct val="0"/>
              </a:spcAft>
              <a:buClrTx/>
              <a:buSzTx/>
              <a:buFontTx/>
              <a:buChar char="•"/>
              <a:tabLst/>
            </a:pPr>
            <a:endParaRPr kumimoji="0" lang="en-US" altLang="en-US" sz="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70000"/>
              </a:lnSpc>
              <a:spcBef>
                <a:spcPct val="0"/>
              </a:spcBef>
              <a:spcAft>
                <a:spcPct val="0"/>
              </a:spcAft>
              <a:buClrTx/>
              <a:buSzTx/>
              <a:buFontTx/>
              <a:buChar char="•"/>
              <a:tabLst/>
            </a:pPr>
            <a:endParaRPr lang="en-US" altLang="en-US" sz="600" dirty="0">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70000"/>
              </a:lnSpc>
              <a:spcBef>
                <a:spcPct val="0"/>
              </a:spcBef>
              <a:spcAft>
                <a:spcPct val="0"/>
              </a:spcAft>
              <a:buClrTx/>
              <a:buSzTx/>
              <a:buFontTx/>
              <a:buChar char="•"/>
              <a:tabLst/>
            </a:pPr>
            <a:endParaRPr kumimoji="0" lang="en-US" altLang="en-US" sz="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70000"/>
              </a:lnSpc>
              <a:spcBef>
                <a:spcPct val="0"/>
              </a:spcBef>
              <a:spcAft>
                <a:spcPct val="0"/>
              </a:spcAft>
              <a:buClrTx/>
              <a:buSzTx/>
              <a:buNone/>
              <a:tabLst/>
            </a:pPr>
            <a:r>
              <a:rPr kumimoji="0" lang="en-US" altLang="en-US" sz="72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Use of QR Codes for Each Meter:</a:t>
            </a:r>
            <a:endParaRPr kumimoji="0" lang="en-US" altLang="en-US" sz="7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70000"/>
              </a:lnSpc>
              <a:spcBef>
                <a:spcPct val="0"/>
              </a:spcBef>
              <a:spcAft>
                <a:spcPct val="0"/>
              </a:spcAft>
              <a:buClrTx/>
              <a:buSzTx/>
              <a:buFontTx/>
              <a:buChar char="•"/>
              <a:tabLst/>
            </a:pPr>
            <a:r>
              <a:rPr kumimoji="0" lang="en-US" altLang="en-US" sz="6000" b="1" i="1" u="sng"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Objective</a:t>
            </a:r>
            <a:r>
              <a:rPr kumimoji="0" lang="en-US" altLang="en-US" sz="6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r>
              <a:rPr kumimoji="0" lang="en-US" altLang="en-US" sz="6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Enhance the accuracy and efficiency of the meter reading process by incorporating QR codes.</a:t>
            </a:r>
          </a:p>
          <a:p>
            <a:pPr marL="0" marR="0" lvl="0" indent="0" algn="l" defTabSz="914400" rtl="0" eaLnBrk="0" fontAlgn="base" latinLnBrk="0" hangingPunct="0">
              <a:lnSpc>
                <a:spcPct val="170000"/>
              </a:lnSpc>
              <a:spcBef>
                <a:spcPct val="0"/>
              </a:spcBef>
              <a:spcAft>
                <a:spcPct val="0"/>
              </a:spcAft>
              <a:buClrTx/>
              <a:buSzTx/>
              <a:buFontTx/>
              <a:buChar char="•"/>
              <a:tabLst/>
            </a:pPr>
            <a:r>
              <a:rPr kumimoji="0" lang="en-US" altLang="en-US" sz="6000" b="1" i="1" u="sng"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Details</a:t>
            </a:r>
            <a:r>
              <a:rPr kumimoji="0" lang="en-US" altLang="en-US" sz="6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r>
              <a:rPr kumimoji="0" lang="en-US" altLang="en-US" sz="6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Assigning a unique QR code to each meter allows for quick and accurate identification. When a user uploads an image, the system can scan the QR code to instantly recognize the meter and associate it with the correct account. </a:t>
            </a:r>
            <a:endParaRPr kumimoji="0" lang="en-US" altLang="en-US" sz="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70000"/>
              </a:lnSpc>
              <a:spcBef>
                <a:spcPct val="0"/>
              </a:spcBef>
              <a:spcAft>
                <a:spcPct val="0"/>
              </a:spcAft>
              <a:buClrTx/>
              <a:buSzTx/>
              <a:buFontTx/>
              <a:buChar char="•"/>
              <a:tabLst/>
            </a:pPr>
            <a:endParaRPr lang="en-US" altLang="en-US" sz="800" dirty="0">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70000"/>
              </a:lnSpc>
              <a:spcBef>
                <a:spcPct val="0"/>
              </a:spcBef>
              <a:spcAft>
                <a:spcPct val="0"/>
              </a:spcAft>
              <a:buClrTx/>
              <a:buSzTx/>
              <a:buFontTx/>
              <a:buChar char="•"/>
              <a:tabLst/>
            </a:pPr>
            <a:endParaRPr kumimoji="0" lang="en-US" altLang="en-US" sz="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70000"/>
              </a:lnSpc>
              <a:spcBef>
                <a:spcPct val="0"/>
              </a:spcBef>
              <a:spcAft>
                <a:spcPct val="0"/>
              </a:spcAft>
              <a:buClrTx/>
              <a:buSzTx/>
              <a:buFontTx/>
              <a:buChar char="•"/>
              <a:tabLst/>
            </a:pPr>
            <a:endPar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70000"/>
              </a:lnSpc>
              <a:spcBef>
                <a:spcPct val="0"/>
              </a:spcBef>
              <a:spcAft>
                <a:spcPct val="0"/>
              </a:spcAft>
              <a:buClrTx/>
              <a:buSzTx/>
              <a:buNone/>
              <a:tabLst/>
            </a:pPr>
            <a:r>
              <a:rPr kumimoji="0" lang="en-US" altLang="en-US" sz="72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Acquisition of Licensed Software Solutions:</a:t>
            </a:r>
            <a:endParaRPr kumimoji="0" lang="en-US" altLang="en-US" sz="7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70000"/>
              </a:lnSpc>
              <a:spcBef>
                <a:spcPct val="0"/>
              </a:spcBef>
              <a:spcAft>
                <a:spcPct val="0"/>
              </a:spcAft>
              <a:buClrTx/>
              <a:buSzTx/>
              <a:buFontTx/>
              <a:buChar char="•"/>
              <a:tabLst/>
            </a:pPr>
            <a:r>
              <a:rPr kumimoji="0" lang="en-US" altLang="en-US" sz="6000" b="1" i="1" u="sng"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Objective</a:t>
            </a:r>
            <a:r>
              <a:rPr kumimoji="0" lang="en-US" altLang="en-US" sz="6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r>
              <a:rPr kumimoji="0" lang="en-US" altLang="en-US" sz="6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Improve the meter reading process by leveraging existing, proven software solutions.</a:t>
            </a:r>
          </a:p>
          <a:p>
            <a:pPr marL="0" marR="0" lvl="0" indent="0" algn="l" defTabSz="914400" rtl="0" eaLnBrk="0" fontAlgn="base" latinLnBrk="0" hangingPunct="0">
              <a:lnSpc>
                <a:spcPct val="170000"/>
              </a:lnSpc>
              <a:spcBef>
                <a:spcPct val="0"/>
              </a:spcBef>
              <a:spcAft>
                <a:spcPct val="0"/>
              </a:spcAft>
              <a:buClrTx/>
              <a:buSzTx/>
              <a:buFontTx/>
              <a:buChar char="•"/>
              <a:tabLst/>
            </a:pPr>
            <a:r>
              <a:rPr kumimoji="0" lang="en-US" altLang="en-US" sz="6000" b="1" i="1" u="sng"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Details</a:t>
            </a:r>
            <a:r>
              <a:rPr kumimoji="0" lang="en-US" altLang="en-US" sz="6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r>
              <a:rPr kumimoji="0" lang="en-US" altLang="en-US" sz="6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Purchasing and deploying licensed software designed for automated meter reading can offer a quick and reliable solution. These software solutions typically come with advanced features, support, and regular updates, ensuring high performance and accuracy. </a:t>
            </a:r>
            <a:endPar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indent="0">
              <a:buNone/>
            </a:pPr>
            <a:br>
              <a:rPr lang="en-IN" sz="2400" dirty="0">
                <a:latin typeface="Times New Roman" panose="02020603050405020304" pitchFamily="18" charset="0"/>
                <a:cs typeface="Times New Roman" panose="02020603050405020304" pitchFamily="18" charset="0"/>
              </a:rPr>
            </a:b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39667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73499-E1AA-D703-3728-A9F4B12F1A69}"/>
              </a:ext>
            </a:extLst>
          </p:cNvPr>
          <p:cNvSpPr>
            <a:spLocks noGrp="1"/>
          </p:cNvSpPr>
          <p:nvPr>
            <p:ph type="title"/>
          </p:nvPr>
        </p:nvSpPr>
        <p:spPr>
          <a:xfrm>
            <a:off x="-9144" y="-49952"/>
            <a:ext cx="12192000" cy="946212"/>
          </a:xfrm>
          <a:solidFill>
            <a:schemeClr val="accent2">
              <a:lumMod val="20000"/>
              <a:lumOff val="80000"/>
            </a:schemeClr>
          </a:solidFill>
        </p:spPr>
        <p:txBody>
          <a:bodyPr>
            <a:normAutofit/>
          </a:bodyPr>
          <a:lstStyle/>
          <a:p>
            <a:pPr algn="ctr"/>
            <a:r>
              <a:rPr lang="en-IN" sz="2800" b="1" dirty="0">
                <a:latin typeface="Times New Roman" panose="02020603050405020304" pitchFamily="18" charset="0"/>
                <a:cs typeface="Times New Roman" panose="02020603050405020304" pitchFamily="18" charset="0"/>
              </a:rPr>
              <a:t>References</a:t>
            </a:r>
          </a:p>
        </p:txBody>
      </p:sp>
      <p:sp>
        <p:nvSpPr>
          <p:cNvPr id="4" name="Footer Placeholder 3">
            <a:extLst>
              <a:ext uri="{FF2B5EF4-FFF2-40B4-BE49-F238E27FC236}">
                <a16:creationId xmlns:a16="http://schemas.microsoft.com/office/drawing/2014/main" id="{2F378E16-4F17-1693-0E36-80A76F810840}"/>
              </a:ext>
            </a:extLst>
          </p:cNvPr>
          <p:cNvSpPr>
            <a:spLocks noGrp="1"/>
          </p:cNvSpPr>
          <p:nvPr>
            <p:ph type="ftr" sz="quarter" idx="11"/>
          </p:nvPr>
        </p:nvSpPr>
        <p:spPr>
          <a:xfrm>
            <a:off x="0" y="6392130"/>
            <a:ext cx="11667744" cy="465869"/>
          </a:xfrm>
          <a:solidFill>
            <a:schemeClr val="accent5">
              <a:lumMod val="40000"/>
              <a:lumOff val="60000"/>
            </a:schemeClr>
          </a:solidFill>
        </p:spPr>
        <p:txBody>
          <a:bodyPr/>
          <a:lstStyle/>
          <a:p>
            <a:r>
              <a:rPr lang="en-US" sz="1800" i="1" dirty="0">
                <a:solidFill>
                  <a:schemeClr val="tx1"/>
                </a:solidFill>
              </a:rPr>
              <a:t>Application of Automated Visual Inspection for Electric Meter Reading using Traditional Image Processing Techniques</a:t>
            </a:r>
            <a:endParaRPr lang="en-IN" sz="1800" i="1" dirty="0">
              <a:solidFill>
                <a:schemeClr val="tx1"/>
              </a:solidFill>
            </a:endParaRPr>
          </a:p>
        </p:txBody>
      </p:sp>
      <p:sp>
        <p:nvSpPr>
          <p:cNvPr id="5" name="Slide Number Placeholder 4">
            <a:extLst>
              <a:ext uri="{FF2B5EF4-FFF2-40B4-BE49-F238E27FC236}">
                <a16:creationId xmlns:a16="http://schemas.microsoft.com/office/drawing/2014/main" id="{FBA9F84A-5EF4-9F8D-106A-DFFA5E060D3C}"/>
              </a:ext>
            </a:extLst>
          </p:cNvPr>
          <p:cNvSpPr>
            <a:spLocks noGrp="1"/>
          </p:cNvSpPr>
          <p:nvPr>
            <p:ph type="sldNum" sz="quarter" idx="12"/>
          </p:nvPr>
        </p:nvSpPr>
        <p:spPr>
          <a:xfrm>
            <a:off x="11699707" y="6401748"/>
            <a:ext cx="417576" cy="365125"/>
          </a:xfrm>
        </p:spPr>
        <p:txBody>
          <a:bodyPr/>
          <a:lstStyle/>
          <a:p>
            <a:fld id="{EF2DECD9-9DFD-4F92-B7B8-D06982934EE9}" type="slidenum">
              <a:rPr lang="en-IN" sz="1800" smtClean="0"/>
              <a:t>21</a:t>
            </a:fld>
            <a:endParaRPr lang="en-IN" sz="1800" dirty="0"/>
          </a:p>
        </p:txBody>
      </p:sp>
      <p:pic>
        <p:nvPicPr>
          <p:cNvPr id="7" name="image1.png">
            <a:extLst>
              <a:ext uri="{FF2B5EF4-FFF2-40B4-BE49-F238E27FC236}">
                <a16:creationId xmlns:a16="http://schemas.microsoft.com/office/drawing/2014/main" id="{E9BAC7E4-AFD9-1F73-BB83-350085480777}"/>
              </a:ext>
            </a:extLst>
          </p:cNvPr>
          <p:cNvPicPr>
            <a:picLocks noChangeAspect="1"/>
          </p:cNvPicPr>
          <p:nvPr/>
        </p:nvPicPr>
        <p:blipFill>
          <a:blip r:embed="rId2" cstate="print"/>
          <a:stretch>
            <a:fillRect/>
          </a:stretch>
        </p:blipFill>
        <p:spPr>
          <a:xfrm>
            <a:off x="11218204" y="1"/>
            <a:ext cx="899079" cy="846306"/>
          </a:xfrm>
          <a:prstGeom prst="rect">
            <a:avLst/>
          </a:prstGeom>
        </p:spPr>
      </p:pic>
      <p:sp>
        <p:nvSpPr>
          <p:cNvPr id="9" name="Content Placeholder 2">
            <a:extLst>
              <a:ext uri="{FF2B5EF4-FFF2-40B4-BE49-F238E27FC236}">
                <a16:creationId xmlns:a16="http://schemas.microsoft.com/office/drawing/2014/main" id="{D0453B0D-C398-4BE0-756F-D57D0A46DE57}"/>
              </a:ext>
            </a:extLst>
          </p:cNvPr>
          <p:cNvSpPr>
            <a:spLocks noGrp="1"/>
          </p:cNvSpPr>
          <p:nvPr>
            <p:ph idx="1"/>
          </p:nvPr>
        </p:nvSpPr>
        <p:spPr>
          <a:xfrm>
            <a:off x="140970" y="919037"/>
            <a:ext cx="11910060" cy="5505488"/>
          </a:xfrm>
        </p:spPr>
        <p:txBody>
          <a:bodyPr>
            <a:normAutofit fontScale="47500" lnSpcReduction="20000"/>
          </a:bodyPr>
          <a:lstStyle/>
          <a:p>
            <a:pPr marL="0" indent="0">
              <a:lnSpc>
                <a:spcPct val="120000"/>
              </a:lnSpc>
              <a:spcBef>
                <a:spcPts val="1200"/>
              </a:spcBef>
              <a:buNone/>
            </a:pPr>
            <a:r>
              <a:rPr lang="en-IN" sz="3200" dirty="0">
                <a:latin typeface="Times New Roman" panose="02020603050405020304" pitchFamily="18" charset="0"/>
                <a:cs typeface="Times New Roman" panose="02020603050405020304" pitchFamily="18" charset="0"/>
              </a:rPr>
              <a:t>[1] </a:t>
            </a:r>
            <a:r>
              <a:rPr lang="en-IN" sz="3200" b="0" i="0" u="none" strike="noStrike" kern="1200" dirty="0">
                <a:solidFill>
                  <a:schemeClr val="tx1"/>
                </a:solidFill>
                <a:effectLst/>
                <a:latin typeface="Times New Roman" panose="02020603050405020304" pitchFamily="18" charset="0"/>
                <a:ea typeface="+mn-ea"/>
                <a:cs typeface="Times New Roman" panose="02020603050405020304" pitchFamily="18" charset="0"/>
                <a:hlinkClick r:id="rId3" action="ppaction://hlinksldjump"/>
              </a:rPr>
              <a:t>J. Canny </a:t>
            </a:r>
            <a:r>
              <a:rPr lang="en-IN" sz="3200" b="0" i="0" u="none" strike="noStrike" kern="1200" dirty="0">
                <a:solidFill>
                  <a:schemeClr val="tx1"/>
                </a:solidFill>
                <a:effectLst/>
                <a:latin typeface="Times New Roman" panose="02020603050405020304" pitchFamily="18" charset="0"/>
                <a:ea typeface="+mn-ea"/>
                <a:cs typeface="Times New Roman" panose="02020603050405020304" pitchFamily="18" charset="0"/>
              </a:rPr>
              <a:t>, “</a:t>
            </a:r>
            <a:r>
              <a:rPr lang="en-US" sz="3200" b="0" i="0" u="none" strike="noStrike" kern="1200" dirty="0">
                <a:solidFill>
                  <a:schemeClr val="tx1"/>
                </a:solidFill>
                <a:effectLst/>
                <a:latin typeface="Times New Roman" panose="02020603050405020304" pitchFamily="18" charset="0"/>
                <a:ea typeface="+mn-ea"/>
                <a:cs typeface="Times New Roman" panose="02020603050405020304" pitchFamily="18" charset="0"/>
              </a:rPr>
              <a:t>A Computational Approach to Edge Detection.</a:t>
            </a:r>
            <a:r>
              <a:rPr lang="en-IN" sz="3200" dirty="0">
                <a:latin typeface="Times New Roman" panose="02020603050405020304" pitchFamily="18" charset="0"/>
                <a:cs typeface="Times New Roman" panose="02020603050405020304" pitchFamily="18" charset="0"/>
              </a:rPr>
              <a:t>” , </a:t>
            </a:r>
            <a:r>
              <a:rPr lang="en-IN" sz="3200" b="0" i="0" u="none" strike="noStrike" kern="1200" dirty="0">
                <a:solidFill>
                  <a:schemeClr val="tx1"/>
                </a:solidFill>
                <a:effectLst/>
                <a:latin typeface="Times New Roman" panose="02020603050405020304" pitchFamily="18" charset="0"/>
                <a:ea typeface="+mn-ea"/>
                <a:cs typeface="Times New Roman" panose="02020603050405020304" pitchFamily="18" charset="0"/>
              </a:rPr>
              <a:t>1986</a:t>
            </a:r>
            <a:endParaRPr lang="en-IN" sz="3200" dirty="0">
              <a:latin typeface="Times New Roman" panose="02020603050405020304" pitchFamily="18" charset="0"/>
              <a:cs typeface="Times New Roman" panose="02020603050405020304" pitchFamily="18" charset="0"/>
            </a:endParaRPr>
          </a:p>
          <a:p>
            <a:pPr marL="0" indent="0">
              <a:lnSpc>
                <a:spcPct val="120000"/>
              </a:lnSpc>
              <a:spcBef>
                <a:spcPts val="1200"/>
              </a:spcBef>
              <a:buNone/>
            </a:pPr>
            <a:r>
              <a:rPr lang="en-IN" sz="3200" dirty="0">
                <a:latin typeface="Times New Roman" panose="02020603050405020304" pitchFamily="18" charset="0"/>
                <a:cs typeface="Times New Roman" panose="02020603050405020304" pitchFamily="18" charset="0"/>
              </a:rPr>
              <a:t>[2] </a:t>
            </a:r>
            <a:r>
              <a:rPr lang="en-US" sz="3200" dirty="0">
                <a:latin typeface="Times New Roman" panose="02020603050405020304" pitchFamily="18" charset="0"/>
                <a:cs typeface="Times New Roman" panose="02020603050405020304" pitchFamily="18" charset="0"/>
                <a:hlinkClick r:id="rId3" action="ppaction://hlinksldjump"/>
              </a:rPr>
              <a:t>R. Gonzalez and </a:t>
            </a:r>
            <a:r>
              <a:rPr lang="en-US" sz="3200" dirty="0" err="1">
                <a:latin typeface="Times New Roman" panose="02020603050405020304" pitchFamily="18" charset="0"/>
                <a:cs typeface="Times New Roman" panose="02020603050405020304" pitchFamily="18" charset="0"/>
                <a:hlinkClick r:id="rId3" action="ppaction://hlinksldjump"/>
              </a:rPr>
              <a:t>R.Woods</a:t>
            </a:r>
            <a:r>
              <a:rPr lang="en-US" sz="3200" dirty="0">
                <a:latin typeface="Times New Roman" panose="02020603050405020304" pitchFamily="18" charset="0"/>
                <a:cs typeface="Times New Roman" panose="02020603050405020304" pitchFamily="18" charset="0"/>
                <a:hlinkClick r:id="rId3" action="ppaction://hlinksldjump"/>
              </a:rPr>
              <a:t>   </a:t>
            </a:r>
            <a:r>
              <a:rPr lang="en-US" sz="3200" dirty="0">
                <a:latin typeface="Times New Roman" panose="02020603050405020304" pitchFamily="18" charset="0"/>
                <a:cs typeface="Times New Roman" panose="02020603050405020304" pitchFamily="18" charset="0"/>
              </a:rPr>
              <a:t>“A Threshold Selection Method”</a:t>
            </a:r>
          </a:p>
          <a:p>
            <a:pPr marL="0" indent="0">
              <a:lnSpc>
                <a:spcPct val="120000"/>
              </a:lnSpc>
              <a:spcBef>
                <a:spcPts val="1200"/>
              </a:spcBef>
              <a:buNone/>
            </a:pPr>
            <a:r>
              <a:rPr lang="en-IN" sz="3200" dirty="0">
                <a:latin typeface="Times New Roman" panose="02020603050405020304" pitchFamily="18" charset="0"/>
                <a:cs typeface="Times New Roman" panose="02020603050405020304" pitchFamily="18" charset="0"/>
              </a:rPr>
              <a:t>[3] </a:t>
            </a:r>
            <a:r>
              <a:rPr lang="en-IN" sz="3200" dirty="0">
                <a:latin typeface="Times New Roman" panose="02020603050405020304" pitchFamily="18" charset="0"/>
                <a:cs typeface="Times New Roman" panose="02020603050405020304" pitchFamily="18" charset="0"/>
                <a:hlinkClick r:id="rId3" action="ppaction://hlinksldjump"/>
              </a:rPr>
              <a:t>Xin-Yi Gong </a:t>
            </a:r>
            <a:r>
              <a:rPr lang="en-IN" sz="3200" dirty="0">
                <a:latin typeface="Times New Roman" panose="02020603050405020304" pitchFamily="18" charset="0"/>
                <a:cs typeface="Times New Roman" panose="02020603050405020304" pitchFamily="18" charset="0"/>
              </a:rPr>
              <a:t>, “</a:t>
            </a:r>
            <a:r>
              <a:rPr lang="en-US" sz="3200" dirty="0">
                <a:latin typeface="Times New Roman" panose="02020603050405020304" pitchFamily="18" charset="0"/>
                <a:cs typeface="Times New Roman" panose="02020603050405020304" pitchFamily="18" charset="0"/>
              </a:rPr>
              <a:t>An Overview of Contour Detection Approaches”, </a:t>
            </a:r>
            <a:r>
              <a:rPr lang="en-IN" sz="3200" dirty="0">
                <a:latin typeface="Times New Roman" panose="02020603050405020304" pitchFamily="18" charset="0"/>
                <a:cs typeface="Times New Roman" panose="02020603050405020304" pitchFamily="18" charset="0"/>
              </a:rPr>
              <a:t>2018</a:t>
            </a:r>
          </a:p>
          <a:p>
            <a:pPr marL="0" indent="0">
              <a:lnSpc>
                <a:spcPct val="120000"/>
              </a:lnSpc>
              <a:spcBef>
                <a:spcPts val="1200"/>
              </a:spcBef>
              <a:buNone/>
            </a:pPr>
            <a:r>
              <a:rPr lang="en-US" sz="3200" dirty="0">
                <a:latin typeface="Times New Roman" panose="02020603050405020304" pitchFamily="18" charset="0"/>
                <a:cs typeface="Times New Roman" panose="02020603050405020304" pitchFamily="18" charset="0"/>
              </a:rPr>
              <a:t>[4] </a:t>
            </a:r>
            <a:r>
              <a:rPr lang="en-US" sz="3200" dirty="0">
                <a:latin typeface="Times New Roman" panose="02020603050405020304" pitchFamily="18" charset="0"/>
                <a:cs typeface="Times New Roman" panose="02020603050405020304" pitchFamily="18" charset="0"/>
                <a:hlinkClick r:id="rId3" action="ppaction://hlinksldjump"/>
              </a:rPr>
              <a:t>M. </a:t>
            </a:r>
            <a:r>
              <a:rPr lang="en-US" sz="3200" dirty="0" err="1">
                <a:latin typeface="Times New Roman" panose="02020603050405020304" pitchFamily="18" charset="0"/>
                <a:cs typeface="Times New Roman" panose="02020603050405020304" pitchFamily="18" charset="0"/>
                <a:hlinkClick r:id="rId3" action="ppaction://hlinksldjump"/>
              </a:rPr>
              <a:t>Hangarge</a:t>
            </a:r>
            <a:r>
              <a:rPr lang="en-US" sz="3200" dirty="0">
                <a:latin typeface="Times New Roman" panose="02020603050405020304" pitchFamily="18" charset="0"/>
                <a:cs typeface="Times New Roman" panose="02020603050405020304" pitchFamily="18" charset="0"/>
                <a:hlinkClick r:id="rId3" action="ppaction://hlinksldjump"/>
              </a:rPr>
              <a:t> </a:t>
            </a:r>
            <a:r>
              <a:rPr lang="en-US" sz="3200" dirty="0">
                <a:latin typeface="Times New Roman" panose="02020603050405020304" pitchFamily="18" charset="0"/>
                <a:cs typeface="Times New Roman" panose="02020603050405020304" pitchFamily="18" charset="0"/>
              </a:rPr>
              <a:t>, “Shape and Morphological Transformation Based Features for Language Identification”, 2008</a:t>
            </a:r>
          </a:p>
          <a:p>
            <a:pPr marL="0" indent="0">
              <a:lnSpc>
                <a:spcPct val="120000"/>
              </a:lnSpc>
              <a:spcBef>
                <a:spcPts val="1200"/>
              </a:spcBef>
              <a:buNone/>
            </a:pPr>
            <a:r>
              <a:rPr lang="en-US" sz="3200" dirty="0">
                <a:latin typeface="Times New Roman" panose="02020603050405020304" pitchFamily="18" charset="0"/>
                <a:cs typeface="Times New Roman" panose="02020603050405020304" pitchFamily="18" charset="0"/>
              </a:rPr>
              <a:t>[5] </a:t>
            </a:r>
            <a:r>
              <a:rPr lang="en-US" sz="3200" dirty="0">
                <a:latin typeface="Times New Roman" panose="02020603050405020304" pitchFamily="18" charset="0"/>
                <a:cs typeface="Times New Roman" panose="02020603050405020304" pitchFamily="18" charset="0"/>
                <a:hlinkClick r:id="rId4"/>
              </a:rPr>
              <a:t>W. Lin , Z. Zhao , J. Tao, C. Lian and C. Zhang</a:t>
            </a:r>
            <a:r>
              <a:rPr lang="en-US" sz="3200" dirty="0">
                <a:latin typeface="Times New Roman" panose="02020603050405020304" pitchFamily="18" charset="0"/>
                <a:cs typeface="Times New Roman" panose="02020603050405020304" pitchFamily="18" charset="0"/>
              </a:rPr>
              <a:t> , “Research on Digital Meter Reading Method of Inspection Robot</a:t>
            </a:r>
          </a:p>
          <a:p>
            <a:pPr marL="0" indent="0">
              <a:lnSpc>
                <a:spcPct val="120000"/>
              </a:lnSpc>
              <a:spcBef>
                <a:spcPts val="1200"/>
              </a:spcBef>
              <a:buNone/>
            </a:pPr>
            <a:r>
              <a:rPr lang="en-US" sz="3200" dirty="0">
                <a:latin typeface="Times New Roman" panose="02020603050405020304" pitchFamily="18" charset="0"/>
                <a:cs typeface="Times New Roman" panose="02020603050405020304" pitchFamily="18" charset="0"/>
              </a:rPr>
              <a:t> Based on Deep Learning”, 2013</a:t>
            </a:r>
          </a:p>
          <a:p>
            <a:pPr marL="0" indent="0">
              <a:lnSpc>
                <a:spcPct val="120000"/>
              </a:lnSpc>
              <a:spcBef>
                <a:spcPts val="1200"/>
              </a:spcBef>
              <a:buNone/>
            </a:pPr>
            <a:r>
              <a:rPr lang="en-IN" sz="3200" dirty="0">
                <a:latin typeface="Times New Roman" panose="02020603050405020304" pitchFamily="18" charset="0"/>
                <a:cs typeface="Times New Roman" panose="02020603050405020304" pitchFamily="18" charset="0"/>
              </a:rPr>
              <a:t>[6] </a:t>
            </a:r>
            <a:r>
              <a:rPr lang="en-IN" sz="3200" dirty="0" err="1">
                <a:latin typeface="Times New Roman" panose="02020603050405020304" pitchFamily="18" charset="0"/>
                <a:cs typeface="Times New Roman" panose="02020603050405020304" pitchFamily="18" charset="0"/>
                <a:hlinkClick r:id="rId5"/>
              </a:rPr>
              <a:t>Xianghui</a:t>
            </a:r>
            <a:r>
              <a:rPr lang="en-IN" sz="3200" dirty="0">
                <a:latin typeface="Times New Roman" panose="02020603050405020304" pitchFamily="18" charset="0"/>
                <a:cs typeface="Times New Roman" panose="02020603050405020304" pitchFamily="18" charset="0"/>
                <a:hlinkClick r:id="rId5"/>
              </a:rPr>
              <a:t> Liu; </a:t>
            </a:r>
            <a:r>
              <a:rPr lang="en-IN" sz="3200" dirty="0" err="1">
                <a:latin typeface="Times New Roman" panose="02020603050405020304" pitchFamily="18" charset="0"/>
                <a:cs typeface="Times New Roman" panose="02020603050405020304" pitchFamily="18" charset="0"/>
                <a:hlinkClick r:id="rId5"/>
              </a:rPr>
              <a:t>Yancong</a:t>
            </a:r>
            <a:r>
              <a:rPr lang="en-IN" sz="3200" dirty="0">
                <a:latin typeface="Times New Roman" panose="02020603050405020304" pitchFamily="18" charset="0"/>
                <a:cs typeface="Times New Roman" panose="02020603050405020304" pitchFamily="18" charset="0"/>
                <a:hlinkClick r:id="rId5"/>
              </a:rPr>
              <a:t> Deng; </a:t>
            </a:r>
            <a:r>
              <a:rPr lang="en-IN" sz="3200" dirty="0" err="1">
                <a:latin typeface="Times New Roman" panose="02020603050405020304" pitchFamily="18" charset="0"/>
                <a:cs typeface="Times New Roman" panose="02020603050405020304" pitchFamily="18" charset="0"/>
                <a:hlinkClick r:id="rId5"/>
              </a:rPr>
              <a:t>Yingkai</a:t>
            </a:r>
            <a:r>
              <a:rPr lang="en-IN" sz="3200" dirty="0">
                <a:latin typeface="Times New Roman" panose="02020603050405020304" pitchFamily="18" charset="0"/>
                <a:cs typeface="Times New Roman" panose="02020603050405020304" pitchFamily="18" charset="0"/>
                <a:hlinkClick r:id="rId5"/>
              </a:rPr>
              <a:t> Sun; </a:t>
            </a:r>
            <a:r>
              <a:rPr lang="en-IN" sz="3200" dirty="0" err="1">
                <a:latin typeface="Times New Roman" panose="02020603050405020304" pitchFamily="18" charset="0"/>
                <a:cs typeface="Times New Roman" panose="02020603050405020304" pitchFamily="18" charset="0"/>
                <a:hlinkClick r:id="rId5"/>
              </a:rPr>
              <a:t>Yuting</a:t>
            </a:r>
            <a:r>
              <a:rPr lang="en-IN" sz="3200" dirty="0">
                <a:latin typeface="Times New Roman" panose="02020603050405020304" pitchFamily="18" charset="0"/>
                <a:cs typeface="Times New Roman" panose="02020603050405020304" pitchFamily="18" charset="0"/>
                <a:hlinkClick r:id="rId5"/>
              </a:rPr>
              <a:t> Zhou</a:t>
            </a:r>
            <a:r>
              <a:rPr lang="en-IN" sz="3200" dirty="0">
                <a:latin typeface="Times New Roman" panose="02020603050405020304" pitchFamily="18" charset="0"/>
                <a:cs typeface="Times New Roman" panose="02020603050405020304" pitchFamily="18" charset="0"/>
              </a:rPr>
              <a:t> , 2019  “M</a:t>
            </a:r>
            <a:r>
              <a:rPr lang="en-US" sz="3200" dirty="0" err="1">
                <a:latin typeface="Times New Roman" panose="02020603050405020304" pitchFamily="18" charset="0"/>
                <a:cs typeface="Times New Roman" panose="02020603050405020304" pitchFamily="18" charset="0"/>
              </a:rPr>
              <a:t>ulti</a:t>
            </a:r>
            <a:r>
              <a:rPr lang="en-US" sz="3200" dirty="0">
                <a:latin typeface="Times New Roman" panose="02020603050405020304" pitchFamily="18" charset="0"/>
                <a:cs typeface="Times New Roman" panose="02020603050405020304" pitchFamily="18" charset="0"/>
              </a:rPr>
              <a:t>-Digit Recognition with Convolutional Neural Network and Long Short-Term Memory”</a:t>
            </a:r>
          </a:p>
          <a:p>
            <a:pPr marL="0" indent="0">
              <a:lnSpc>
                <a:spcPct val="120000"/>
              </a:lnSpc>
              <a:spcBef>
                <a:spcPts val="1200"/>
              </a:spcBef>
              <a:buNone/>
            </a:pPr>
            <a:r>
              <a:rPr lang="en-US" sz="3200" dirty="0">
                <a:latin typeface="Times New Roman" panose="02020603050405020304" pitchFamily="18" charset="0"/>
                <a:cs typeface="Times New Roman" panose="02020603050405020304" pitchFamily="18" charset="0"/>
              </a:rPr>
              <a:t>[7] </a:t>
            </a:r>
            <a:r>
              <a:rPr lang="en-US" sz="3200" dirty="0" err="1">
                <a:latin typeface="Times New Roman" panose="02020603050405020304" pitchFamily="18" charset="0"/>
                <a:cs typeface="Times New Roman" panose="02020603050405020304" pitchFamily="18" charset="0"/>
                <a:hlinkClick r:id="rId6"/>
              </a:rPr>
              <a:t>OSSpk</a:t>
            </a:r>
            <a:r>
              <a:rPr lang="en-US" sz="3200" dirty="0">
                <a:latin typeface="Times New Roman" panose="02020603050405020304" pitchFamily="18" charset="0"/>
                <a:cs typeface="Times New Roman" panose="02020603050405020304" pitchFamily="18" charset="0"/>
              </a:rPr>
              <a:t> , “A Comparative Study on Handwritten Digits Recognition using Classifiers like K-NN, Multiclass Perceptron and SVM”, 2018</a:t>
            </a:r>
          </a:p>
          <a:p>
            <a:pPr marL="0" indent="0">
              <a:lnSpc>
                <a:spcPct val="120000"/>
              </a:lnSpc>
              <a:spcBef>
                <a:spcPts val="1200"/>
              </a:spcBef>
              <a:buNone/>
            </a:pPr>
            <a:r>
              <a:rPr lang="en-US" sz="3200" dirty="0">
                <a:latin typeface="Times New Roman" panose="02020603050405020304" pitchFamily="18" charset="0"/>
                <a:cs typeface="Times New Roman" panose="02020603050405020304" pitchFamily="18" charset="0"/>
              </a:rPr>
              <a:t>[8] </a:t>
            </a:r>
            <a:r>
              <a:rPr lang="en-US" sz="3200" dirty="0">
                <a:latin typeface="Times New Roman" panose="02020603050405020304" pitchFamily="18" charset="0"/>
                <a:cs typeface="Times New Roman" panose="02020603050405020304" pitchFamily="18" charset="0"/>
                <a:hlinkClick r:id="rId7"/>
              </a:rPr>
              <a:t>Li Deng and Dong Yu</a:t>
            </a:r>
            <a:r>
              <a:rPr lang="en-US" sz="3200" dirty="0">
                <a:latin typeface="Times New Roman" panose="02020603050405020304" pitchFamily="18" charset="0"/>
                <a:cs typeface="Times New Roman" panose="02020603050405020304" pitchFamily="18" charset="0"/>
              </a:rPr>
              <a:t>, “Deep Learning: Methods and Applications," Foundations and Trends in Signal Processing, 2014.</a:t>
            </a:r>
          </a:p>
          <a:p>
            <a:pPr marL="0" indent="0">
              <a:lnSpc>
                <a:spcPct val="120000"/>
              </a:lnSpc>
              <a:spcBef>
                <a:spcPts val="1200"/>
              </a:spcBef>
              <a:buNone/>
            </a:pPr>
            <a:r>
              <a:rPr lang="en-IN" sz="3200" dirty="0">
                <a:latin typeface="Times New Roman" panose="02020603050405020304" pitchFamily="18" charset="0"/>
                <a:cs typeface="Times New Roman" panose="02020603050405020304" pitchFamily="18" charset="0"/>
              </a:rPr>
              <a:t>[9] </a:t>
            </a:r>
            <a:r>
              <a:rPr kumimoji="0" lang="en-US" altLang="en-US" sz="32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hlinkClick r:id="rId8"/>
              </a:rPr>
              <a:t>A. </a:t>
            </a:r>
            <a:r>
              <a:rPr kumimoji="0" lang="en-US" altLang="en-US" sz="3200" b="0" i="0" u="none" strike="noStrike" kern="1200" cap="none" spc="0" normalizeH="0" baseline="0" noProof="0" dirty="0" err="1">
                <a:ln>
                  <a:noFill/>
                </a:ln>
                <a:solidFill>
                  <a:prstClr val="black"/>
                </a:solidFill>
                <a:effectLst/>
                <a:uLnTx/>
                <a:uFillTx/>
                <a:latin typeface="Times New Roman" panose="02020603050405020304" pitchFamily="18" charset="0"/>
                <a:cs typeface="Times New Roman" panose="02020603050405020304" pitchFamily="18" charset="0"/>
                <a:hlinkClick r:id="rId8"/>
              </a:rPr>
              <a:t>Krizhevsky</a:t>
            </a:r>
            <a:r>
              <a:rPr kumimoji="0" lang="en-US" altLang="en-US" sz="32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hlinkClick r:id="rId8"/>
              </a:rPr>
              <a:t>, I. </a:t>
            </a:r>
            <a:r>
              <a:rPr kumimoji="0" lang="en-US" altLang="en-US" sz="3200" b="0" i="0" u="none" strike="noStrike" kern="1200" cap="none" spc="0" normalizeH="0" baseline="0" noProof="0" dirty="0" err="1">
                <a:ln>
                  <a:noFill/>
                </a:ln>
                <a:solidFill>
                  <a:prstClr val="black"/>
                </a:solidFill>
                <a:effectLst/>
                <a:uLnTx/>
                <a:uFillTx/>
                <a:latin typeface="Times New Roman" panose="02020603050405020304" pitchFamily="18" charset="0"/>
                <a:cs typeface="Times New Roman" panose="02020603050405020304" pitchFamily="18" charset="0"/>
                <a:hlinkClick r:id="rId8"/>
              </a:rPr>
              <a:t>Sutskever</a:t>
            </a:r>
            <a:r>
              <a:rPr kumimoji="0" lang="en-US" altLang="en-US" sz="32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hlinkClick r:id="rId8"/>
              </a:rPr>
              <a:t>, and G. E. Hinton</a:t>
            </a:r>
            <a:r>
              <a:rPr kumimoji="0" lang="en-US" altLang="en-US" sz="32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“ImageNet Classification with Deep Convolutional Neural Networks," Advances in Neural Information Processing Systems, 2012.”</a:t>
            </a:r>
            <a:endParaRPr kumimoji="0" lang="en-IN" altLang="en-US" sz="32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a:p>
            <a:pPr marL="0" indent="0">
              <a:lnSpc>
                <a:spcPct val="120000"/>
              </a:lnSpc>
              <a:spcBef>
                <a:spcPts val="1200"/>
              </a:spcBef>
              <a:buNone/>
            </a:pPr>
            <a:r>
              <a:rPr lang="en-IN" sz="3200" dirty="0">
                <a:latin typeface="Times New Roman" panose="02020603050405020304" pitchFamily="18" charset="0"/>
                <a:cs typeface="Times New Roman" panose="02020603050405020304" pitchFamily="18" charset="0"/>
              </a:rPr>
              <a:t>[10]</a:t>
            </a:r>
            <a:r>
              <a:rPr lang="en-IN" sz="3200" dirty="0">
                <a:latin typeface="Times New Roman" panose="02020603050405020304" pitchFamily="18" charset="0"/>
                <a:cs typeface="Times New Roman" panose="02020603050405020304" pitchFamily="18" charset="0"/>
                <a:hlinkClick r:id="rId9"/>
              </a:rPr>
              <a:t> </a:t>
            </a:r>
            <a:r>
              <a:rPr kumimoji="0" lang="en-US" altLang="en-US" sz="32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hlinkClick r:id="rId9"/>
              </a:rPr>
              <a:t>C. </a:t>
            </a:r>
            <a:r>
              <a:rPr kumimoji="0" lang="en-US" altLang="en-US" sz="3200" b="0" i="0" u="none" strike="noStrike" kern="1200" cap="none" spc="0" normalizeH="0" baseline="0" noProof="0" dirty="0" err="1">
                <a:ln>
                  <a:noFill/>
                </a:ln>
                <a:solidFill>
                  <a:prstClr val="black"/>
                </a:solidFill>
                <a:effectLst/>
                <a:uLnTx/>
                <a:uFillTx/>
                <a:latin typeface="Times New Roman" panose="02020603050405020304" pitchFamily="18" charset="0"/>
                <a:cs typeface="Times New Roman" panose="02020603050405020304" pitchFamily="18" charset="0"/>
                <a:hlinkClick r:id="rId9"/>
              </a:rPr>
              <a:t>Olah</a:t>
            </a:r>
            <a:r>
              <a:rPr kumimoji="0" lang="en-US" altLang="en-US" sz="32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“Understanding LSTM Networks,” 2015.</a:t>
            </a:r>
          </a:p>
          <a:p>
            <a:pPr marL="0" indent="0">
              <a:lnSpc>
                <a:spcPct val="120000"/>
              </a:lnSpc>
              <a:spcBef>
                <a:spcPts val="1200"/>
              </a:spcBef>
              <a:buNone/>
            </a:pPr>
            <a:r>
              <a:rPr lang="en-IN" sz="3200" dirty="0">
                <a:latin typeface="Times New Roman" panose="02020603050405020304" pitchFamily="18" charset="0"/>
                <a:cs typeface="Times New Roman" panose="02020603050405020304" pitchFamily="18" charset="0"/>
              </a:rPr>
              <a:t>[11] </a:t>
            </a:r>
            <a:r>
              <a:rPr lang="en-IN" sz="3200" dirty="0">
                <a:latin typeface="Times New Roman" panose="02020603050405020304" pitchFamily="18" charset="0"/>
                <a:cs typeface="Times New Roman" panose="02020603050405020304" pitchFamily="18" charset="0"/>
                <a:hlinkClick r:id="rId10"/>
              </a:rPr>
              <a:t>OpenCV: Morphological Transformations</a:t>
            </a:r>
            <a:endParaRPr lang="en-IN" sz="3200" dirty="0">
              <a:latin typeface="Times New Roman" panose="02020603050405020304" pitchFamily="18" charset="0"/>
              <a:cs typeface="Times New Roman" panose="02020603050405020304" pitchFamily="18" charset="0"/>
            </a:endParaRPr>
          </a:p>
          <a:p>
            <a:pPr marL="0" indent="0">
              <a:lnSpc>
                <a:spcPct val="120000"/>
              </a:lnSpc>
              <a:spcBef>
                <a:spcPts val="1200"/>
              </a:spcBef>
              <a:buNone/>
            </a:pPr>
            <a:r>
              <a:rPr lang="en-IN" sz="3200" dirty="0">
                <a:latin typeface="Times New Roman" panose="02020603050405020304" pitchFamily="18" charset="0"/>
                <a:cs typeface="Times New Roman" panose="02020603050405020304" pitchFamily="18" charset="0"/>
              </a:rPr>
              <a:t>[12] </a:t>
            </a:r>
            <a:r>
              <a:rPr lang="en-US" sz="3200" dirty="0">
                <a:latin typeface="Times New Roman" panose="02020603050405020304" pitchFamily="18" charset="0"/>
                <a:cs typeface="Times New Roman" panose="02020603050405020304" pitchFamily="18" charset="0"/>
                <a:hlinkClick r:id="rId11"/>
              </a:rPr>
              <a:t>Seven-segment Display</a:t>
            </a:r>
            <a:endParaRPr lang="en-IN" sz="3200" dirty="0">
              <a:latin typeface="Times New Roman" panose="02020603050405020304" pitchFamily="18" charset="0"/>
              <a:cs typeface="Times New Roman" panose="02020603050405020304" pitchFamily="18" charset="0"/>
            </a:endParaRPr>
          </a:p>
          <a:p>
            <a:pPr marL="0" indent="0">
              <a:lnSpc>
                <a:spcPct val="120000"/>
              </a:lnSpc>
              <a:buNone/>
            </a:pPr>
            <a:endParaRPr kumimoji="0" lang="en-US" altLang="en-US" sz="18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860703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F926B4B-99C0-3BED-481E-67DD2C77757D}"/>
              </a:ext>
            </a:extLst>
          </p:cNvPr>
          <p:cNvSpPr>
            <a:spLocks noGrp="1"/>
          </p:cNvSpPr>
          <p:nvPr>
            <p:ph sz="half" idx="1"/>
          </p:nvPr>
        </p:nvSpPr>
        <p:spPr>
          <a:xfrm>
            <a:off x="472440" y="2211072"/>
            <a:ext cx="5181600" cy="2581848"/>
          </a:xfrm>
        </p:spPr>
        <p:txBody>
          <a:bodyPr>
            <a:normAutofit fontScale="85000" lnSpcReduction="10000"/>
          </a:bodyPr>
          <a:lstStyle/>
          <a:p>
            <a:pPr marL="0" indent="0">
              <a:lnSpc>
                <a:spcPct val="160000"/>
              </a:lnSpc>
              <a:buNone/>
            </a:pPr>
            <a:r>
              <a:rPr lang="en-US" sz="1900" dirty="0">
                <a:latin typeface="Times New Roman" panose="02020603050405020304" pitchFamily="18" charset="0"/>
                <a:cs typeface="Times New Roman" panose="02020603050405020304" pitchFamily="18" charset="0"/>
              </a:rPr>
              <a:t>The traditional manual method of reading electric meters:</a:t>
            </a:r>
          </a:p>
          <a:p>
            <a:pPr lvl="2">
              <a:lnSpc>
                <a:spcPct val="110000"/>
              </a:lnSpc>
            </a:pPr>
            <a:r>
              <a:rPr lang="en-US" sz="1900" dirty="0">
                <a:latin typeface="Times New Roman" panose="02020603050405020304" pitchFamily="18" charset="0"/>
                <a:cs typeface="Times New Roman" panose="02020603050405020304" pitchFamily="18" charset="0"/>
              </a:rPr>
              <a:t>are time-consuming and prone to human errors</a:t>
            </a:r>
          </a:p>
          <a:p>
            <a:pPr lvl="2">
              <a:lnSpc>
                <a:spcPct val="110000"/>
              </a:lnSpc>
            </a:pPr>
            <a:r>
              <a:rPr lang="en-US" sz="1900" dirty="0">
                <a:latin typeface="Times New Roman" panose="02020603050405020304" pitchFamily="18" charset="0"/>
                <a:cs typeface="Times New Roman" panose="02020603050405020304" pitchFamily="18" charset="0"/>
              </a:rPr>
              <a:t>which results in inaccurate billing and inefficient resource management</a:t>
            </a:r>
          </a:p>
          <a:p>
            <a:pPr lvl="2">
              <a:lnSpc>
                <a:spcPct val="110000"/>
              </a:lnSpc>
            </a:pPr>
            <a:r>
              <a:rPr lang="en-US" sz="1900" dirty="0">
                <a:latin typeface="Times New Roman" panose="02020603050405020304" pitchFamily="18" charset="0"/>
                <a:cs typeface="Times New Roman" panose="02020603050405020304" pitchFamily="18" charset="0"/>
              </a:rPr>
              <a:t>and further leads to customer dissatisfaction and revenue loss.</a:t>
            </a:r>
          </a:p>
          <a:p>
            <a:pPr lvl="2">
              <a:lnSpc>
                <a:spcPct val="110000"/>
              </a:lnSpc>
            </a:pPr>
            <a:r>
              <a:rPr lang="en-US" sz="1900" dirty="0">
                <a:latin typeface="Times New Roman" panose="02020603050405020304" pitchFamily="18" charset="0"/>
                <a:cs typeface="Times New Roman" panose="02020603050405020304" pitchFamily="18" charset="0"/>
              </a:rPr>
              <a:t>Requires significant manpower and logistical efforts, especially for remote areas</a:t>
            </a:r>
          </a:p>
        </p:txBody>
      </p:sp>
      <p:sp>
        <p:nvSpPr>
          <p:cNvPr id="6" name="Content Placeholder 5">
            <a:extLst>
              <a:ext uri="{FF2B5EF4-FFF2-40B4-BE49-F238E27FC236}">
                <a16:creationId xmlns:a16="http://schemas.microsoft.com/office/drawing/2014/main" id="{0EED065A-E25E-FC71-A10F-B80DAD5A3E5C}"/>
              </a:ext>
            </a:extLst>
          </p:cNvPr>
          <p:cNvSpPr>
            <a:spLocks noGrp="1"/>
          </p:cNvSpPr>
          <p:nvPr>
            <p:ph sz="half" idx="2"/>
          </p:nvPr>
        </p:nvSpPr>
        <p:spPr>
          <a:xfrm>
            <a:off x="6019799" y="2338935"/>
            <a:ext cx="5721097" cy="4084520"/>
          </a:xfrm>
        </p:spPr>
        <p:txBody>
          <a:bodyPr>
            <a:normAutofit fontScale="85000" lnSpcReduction="10000"/>
          </a:bodyPr>
          <a:lstStyle/>
          <a:p>
            <a:pPr>
              <a:lnSpc>
                <a:spcPct val="110000"/>
              </a:lnSpc>
            </a:pPr>
            <a:r>
              <a:rPr lang="en-US" sz="1900" dirty="0">
                <a:latin typeface="Times New Roman" panose="02020603050405020304" pitchFamily="18" charset="0"/>
                <a:cs typeface="Times New Roman" panose="02020603050405020304" pitchFamily="18" charset="0"/>
              </a:rPr>
              <a:t>While deep learning models like CNNs, KNNs, and LSTMs are powerful and can handle complex tasks like numeric extraction with high accuracy, they often require significant </a:t>
            </a:r>
            <a:r>
              <a:rPr lang="en-US" sz="1900" b="1" dirty="0">
                <a:latin typeface="Times New Roman" panose="02020603050405020304" pitchFamily="18" charset="0"/>
                <a:cs typeface="Times New Roman" panose="02020603050405020304" pitchFamily="18" charset="0"/>
              </a:rPr>
              <a:t>computational resources</a:t>
            </a:r>
            <a:r>
              <a:rPr lang="en-US" sz="1900" dirty="0">
                <a:latin typeface="Times New Roman" panose="02020603050405020304" pitchFamily="18" charset="0"/>
                <a:cs typeface="Times New Roman" panose="02020603050405020304" pitchFamily="18" charset="0"/>
              </a:rPr>
              <a:t> and </a:t>
            </a:r>
            <a:r>
              <a:rPr lang="en-US" sz="1900" b="1" dirty="0">
                <a:latin typeface="Times New Roman" panose="02020603050405020304" pitchFamily="18" charset="0"/>
                <a:cs typeface="Times New Roman" panose="02020603050405020304" pitchFamily="18" charset="0"/>
              </a:rPr>
              <a:t>extensive datasets</a:t>
            </a:r>
            <a:r>
              <a:rPr lang="en-US" sz="1900" dirty="0">
                <a:latin typeface="Times New Roman" panose="02020603050405020304" pitchFamily="18" charset="0"/>
                <a:cs typeface="Times New Roman" panose="02020603050405020304" pitchFamily="18" charset="0"/>
              </a:rPr>
              <a:t> for training. In contrast, traditional image processing techniques are more accessible and can be implemented with less computational power.</a:t>
            </a:r>
          </a:p>
          <a:p>
            <a:pPr>
              <a:lnSpc>
                <a:spcPct val="110000"/>
              </a:lnSpc>
            </a:pPr>
            <a:r>
              <a:rPr lang="en-US" sz="1900" dirty="0">
                <a:latin typeface="Times New Roman" panose="02020603050405020304" pitchFamily="18" charset="0"/>
                <a:cs typeface="Times New Roman" panose="02020603050405020304" pitchFamily="18" charset="0"/>
              </a:rPr>
              <a:t>The primary reason for choosing traditional methods for this project is to leverage their simplicity and efficiency for numeric extraction tasks. </a:t>
            </a:r>
          </a:p>
          <a:p>
            <a:pPr>
              <a:lnSpc>
                <a:spcPct val="110000"/>
              </a:lnSpc>
            </a:pPr>
            <a:r>
              <a:rPr lang="en-US" sz="1900" dirty="0">
                <a:latin typeface="Times New Roman" panose="02020603050405020304" pitchFamily="18" charset="0"/>
                <a:cs typeface="Times New Roman" panose="02020603050405020304" pitchFamily="18" charset="0"/>
              </a:rPr>
              <a:t>Classical methods allows for easier debugging and understanding of the process, which is beneficial in a practical, </a:t>
            </a:r>
            <a:r>
              <a:rPr lang="en-US" sz="1900" b="1" dirty="0">
                <a:latin typeface="Times New Roman" panose="02020603050405020304" pitchFamily="18" charset="0"/>
                <a:cs typeface="Times New Roman" panose="02020603050405020304" pitchFamily="18" charset="0"/>
              </a:rPr>
              <a:t>resource-constrained</a:t>
            </a:r>
            <a:r>
              <a:rPr lang="en-US" sz="1900" dirty="0">
                <a:latin typeface="Times New Roman" panose="02020603050405020304" pitchFamily="18" charset="0"/>
                <a:cs typeface="Times New Roman" panose="02020603050405020304" pitchFamily="18" charset="0"/>
              </a:rPr>
              <a:t> environment. This approach ensures reliable and efficient results without the overhead of training complex models.</a:t>
            </a:r>
          </a:p>
          <a:p>
            <a:pPr marL="0" indent="0">
              <a:buNone/>
            </a:pPr>
            <a:endParaRPr lang="en-IN" sz="1900" dirty="0">
              <a:latin typeface="Times New Roman" panose="02020603050405020304" pitchFamily="18" charset="0"/>
              <a:cs typeface="Times New Roman" panose="02020603050405020304" pitchFamily="18" charset="0"/>
            </a:endParaRPr>
          </a:p>
        </p:txBody>
      </p:sp>
      <p:sp>
        <p:nvSpPr>
          <p:cNvPr id="5" name="Slide Number Placeholder 4">
            <a:extLst>
              <a:ext uri="{FF2B5EF4-FFF2-40B4-BE49-F238E27FC236}">
                <a16:creationId xmlns:a16="http://schemas.microsoft.com/office/drawing/2014/main" id="{FBA9F84A-5EF4-9F8D-106A-DFFA5E060D3C}"/>
              </a:ext>
            </a:extLst>
          </p:cNvPr>
          <p:cNvSpPr>
            <a:spLocks noGrp="1"/>
          </p:cNvSpPr>
          <p:nvPr>
            <p:ph type="sldNum" sz="quarter" idx="12"/>
          </p:nvPr>
        </p:nvSpPr>
        <p:spPr/>
        <p:txBody>
          <a:bodyPr/>
          <a:lstStyle/>
          <a:p>
            <a:fld id="{EF2DECD9-9DFD-4F92-B7B8-D06982934EE9}" type="slidenum">
              <a:rPr lang="en-IN" sz="1800" smtClean="0"/>
              <a:t>3</a:t>
            </a:fld>
            <a:endParaRPr lang="en-IN" sz="1800" dirty="0"/>
          </a:p>
        </p:txBody>
      </p:sp>
      <p:sp>
        <p:nvSpPr>
          <p:cNvPr id="8" name="Footer Placeholder 3">
            <a:extLst>
              <a:ext uri="{FF2B5EF4-FFF2-40B4-BE49-F238E27FC236}">
                <a16:creationId xmlns:a16="http://schemas.microsoft.com/office/drawing/2014/main" id="{C2868C26-C9B3-DED5-19FA-6FDBA630FF03}"/>
              </a:ext>
            </a:extLst>
          </p:cNvPr>
          <p:cNvSpPr>
            <a:spLocks noGrp="1"/>
          </p:cNvSpPr>
          <p:nvPr>
            <p:ph type="ftr" sz="quarter" idx="11"/>
          </p:nvPr>
        </p:nvSpPr>
        <p:spPr>
          <a:xfrm>
            <a:off x="0" y="6392130"/>
            <a:ext cx="11667744" cy="465869"/>
          </a:xfrm>
          <a:solidFill>
            <a:schemeClr val="accent5">
              <a:lumMod val="40000"/>
              <a:lumOff val="60000"/>
            </a:schemeClr>
          </a:solidFill>
        </p:spPr>
        <p:txBody>
          <a:bodyPr/>
          <a:lstStyle/>
          <a:p>
            <a:r>
              <a:rPr lang="en-US" sz="1800" i="1" dirty="0">
                <a:solidFill>
                  <a:schemeClr val="tx1"/>
                </a:solidFill>
              </a:rPr>
              <a:t>Application of Automated Visual Inspection for Electric Meter Reading using Traditional Image Processing Techniques</a:t>
            </a:r>
            <a:endParaRPr lang="en-IN" sz="1800" i="1" dirty="0">
              <a:solidFill>
                <a:schemeClr val="tx1"/>
              </a:solidFill>
            </a:endParaRPr>
          </a:p>
        </p:txBody>
      </p:sp>
      <p:sp>
        <p:nvSpPr>
          <p:cNvPr id="9" name="Slide Number Placeholder 4">
            <a:extLst>
              <a:ext uri="{FF2B5EF4-FFF2-40B4-BE49-F238E27FC236}">
                <a16:creationId xmlns:a16="http://schemas.microsoft.com/office/drawing/2014/main" id="{A826496D-CBE0-B30A-B859-7927A50DE55B}"/>
              </a:ext>
            </a:extLst>
          </p:cNvPr>
          <p:cNvSpPr txBox="1">
            <a:spLocks/>
          </p:cNvSpPr>
          <p:nvPr/>
        </p:nvSpPr>
        <p:spPr>
          <a:xfrm>
            <a:off x="11740896" y="6392130"/>
            <a:ext cx="344424"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F2DECD9-9DFD-4F92-B7B8-D06982934EE9}" type="slidenum">
              <a:rPr lang="en-IN" sz="1800" smtClean="0"/>
              <a:pPr/>
              <a:t>3</a:t>
            </a:fld>
            <a:endParaRPr lang="en-IN" sz="1800" dirty="0"/>
          </a:p>
        </p:txBody>
      </p:sp>
      <p:sp>
        <p:nvSpPr>
          <p:cNvPr id="12" name="Title 1">
            <a:extLst>
              <a:ext uri="{FF2B5EF4-FFF2-40B4-BE49-F238E27FC236}">
                <a16:creationId xmlns:a16="http://schemas.microsoft.com/office/drawing/2014/main" id="{E07B4764-CE63-0C12-605C-F2C6B807683C}"/>
              </a:ext>
            </a:extLst>
          </p:cNvPr>
          <p:cNvSpPr>
            <a:spLocks noGrp="1"/>
          </p:cNvSpPr>
          <p:nvPr>
            <p:ph type="title"/>
          </p:nvPr>
        </p:nvSpPr>
        <p:spPr>
          <a:xfrm>
            <a:off x="0" y="0"/>
            <a:ext cx="12192000" cy="946212"/>
          </a:xfrm>
          <a:solidFill>
            <a:schemeClr val="accent2">
              <a:lumMod val="20000"/>
              <a:lumOff val="80000"/>
            </a:schemeClr>
          </a:solidFill>
        </p:spPr>
        <p:txBody>
          <a:bodyPr>
            <a:normAutofit fontScale="90000"/>
          </a:bodyPr>
          <a:lstStyle/>
          <a:p>
            <a:pPr algn="ctr"/>
            <a:br>
              <a:rPr lang="en-IN" sz="2800" b="1" dirty="0">
                <a:latin typeface="Times New Roman" panose="02020603050405020304" pitchFamily="18" charset="0"/>
                <a:cs typeface="Times New Roman" panose="02020603050405020304" pitchFamily="18" charset="0"/>
              </a:rPr>
            </a:br>
            <a:r>
              <a:rPr lang="en-IN" sz="2800" b="1" dirty="0">
                <a:latin typeface="Times New Roman" panose="02020603050405020304" pitchFamily="18" charset="0"/>
                <a:cs typeface="Times New Roman" panose="02020603050405020304" pitchFamily="18" charset="0"/>
              </a:rPr>
              <a:t>Chapter ~1  INTRODUCTION</a:t>
            </a:r>
            <a:br>
              <a:rPr lang="en-IN" sz="2800" b="1" dirty="0">
                <a:latin typeface="Times New Roman" panose="02020603050405020304" pitchFamily="18" charset="0"/>
                <a:cs typeface="Times New Roman" panose="02020603050405020304" pitchFamily="18" charset="0"/>
              </a:rPr>
            </a:br>
            <a:endParaRPr lang="en-IN" sz="2800" b="1" dirty="0">
              <a:latin typeface="Times New Roman" panose="02020603050405020304" pitchFamily="18" charset="0"/>
              <a:cs typeface="Times New Roman" panose="02020603050405020304" pitchFamily="18" charset="0"/>
            </a:endParaRPr>
          </a:p>
        </p:txBody>
      </p:sp>
      <p:pic>
        <p:nvPicPr>
          <p:cNvPr id="13" name="image1.png">
            <a:extLst>
              <a:ext uri="{FF2B5EF4-FFF2-40B4-BE49-F238E27FC236}">
                <a16:creationId xmlns:a16="http://schemas.microsoft.com/office/drawing/2014/main" id="{E9BAC7E4-AFD9-1F73-BB83-350085480777}"/>
              </a:ext>
            </a:extLst>
          </p:cNvPr>
          <p:cNvPicPr>
            <a:picLocks noChangeAspect="1"/>
          </p:cNvPicPr>
          <p:nvPr/>
        </p:nvPicPr>
        <p:blipFill>
          <a:blip r:embed="rId2" cstate="print"/>
          <a:stretch>
            <a:fillRect/>
          </a:stretch>
        </p:blipFill>
        <p:spPr>
          <a:xfrm>
            <a:off x="11206320" y="38766"/>
            <a:ext cx="922848" cy="868680"/>
          </a:xfrm>
          <a:prstGeom prst="rect">
            <a:avLst/>
          </a:prstGeom>
        </p:spPr>
      </p:pic>
      <p:sp>
        <p:nvSpPr>
          <p:cNvPr id="14" name="Content Placeholder 5">
            <a:extLst>
              <a:ext uri="{FF2B5EF4-FFF2-40B4-BE49-F238E27FC236}">
                <a16:creationId xmlns:a16="http://schemas.microsoft.com/office/drawing/2014/main" id="{8A03DD18-DDAB-356F-D224-271E8CD02636}"/>
              </a:ext>
            </a:extLst>
          </p:cNvPr>
          <p:cNvSpPr txBox="1">
            <a:spLocks/>
          </p:cNvSpPr>
          <p:nvPr/>
        </p:nvSpPr>
        <p:spPr>
          <a:xfrm>
            <a:off x="451104" y="4638376"/>
            <a:ext cx="5568695" cy="171368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0" fontAlgn="base" latinLnBrk="0" hangingPunct="0">
              <a:lnSpc>
                <a:spcPct val="150000"/>
              </a:lnSpc>
              <a:spcBef>
                <a:spcPct val="0"/>
              </a:spcBef>
              <a:spcAft>
                <a:spcPct val="0"/>
              </a:spcAft>
              <a:buClrTx/>
              <a:buSzTx/>
              <a:buNone/>
              <a:tabLst/>
              <a:defRPr/>
            </a:pPr>
            <a:r>
              <a:rPr lang="en-US" sz="1800" dirty="0">
                <a:latin typeface="Times New Roman" panose="02020603050405020304" pitchFamily="18" charset="0"/>
                <a:cs typeface="Times New Roman" panose="02020603050405020304" pitchFamily="18" charset="0"/>
              </a:rPr>
              <a:t>Automated visual inspection presents a solution to these challenges improving:  </a:t>
            </a:r>
          </a:p>
          <a:p>
            <a:pPr marL="457200" lvl="1" indent="0" eaLnBrk="0" fontAlgn="base" hangingPunct="0">
              <a:lnSpc>
                <a:spcPct val="150000"/>
              </a:lnSpc>
              <a:spcBef>
                <a:spcPct val="0"/>
              </a:spcBef>
              <a:spcAft>
                <a:spcPct val="0"/>
              </a:spcAft>
              <a:buFontTx/>
              <a:buChar char="•"/>
              <a:defRPr/>
            </a:pPr>
            <a:r>
              <a:rPr kumimoji="0" lang="en-US" altLang="en-US" sz="1400" b="1"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Accuracy:</a:t>
            </a:r>
            <a:r>
              <a:rPr kumimoji="0" lang="en-US" altLang="en-US" sz="14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Minimizes billing errors.</a:t>
            </a:r>
          </a:p>
          <a:p>
            <a:pPr marL="457200" lvl="1" indent="0" eaLnBrk="0" fontAlgn="base" hangingPunct="0">
              <a:lnSpc>
                <a:spcPct val="100000"/>
              </a:lnSpc>
              <a:spcBef>
                <a:spcPct val="0"/>
              </a:spcBef>
              <a:spcAft>
                <a:spcPct val="0"/>
              </a:spcAft>
              <a:buFontTx/>
              <a:buChar char="•"/>
              <a:defRPr/>
            </a:pPr>
            <a:r>
              <a:rPr kumimoji="0" lang="en-US" altLang="en-US" sz="1400" b="1"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Efficiency:</a:t>
            </a:r>
            <a:r>
              <a:rPr kumimoji="0" lang="en-US" altLang="en-US" sz="14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Provides rapid, real-time meter readings.</a:t>
            </a:r>
          </a:p>
          <a:p>
            <a:pPr marL="457200" lvl="1" indent="0" eaLnBrk="0" fontAlgn="base" hangingPunct="0">
              <a:lnSpc>
                <a:spcPct val="100000"/>
              </a:lnSpc>
              <a:spcBef>
                <a:spcPct val="0"/>
              </a:spcBef>
              <a:spcAft>
                <a:spcPct val="0"/>
              </a:spcAft>
              <a:buFontTx/>
              <a:buChar char="•"/>
              <a:defRPr/>
            </a:pPr>
            <a:r>
              <a:rPr kumimoji="0" lang="en-US" altLang="en-US" sz="1400" b="1"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Cost-Effectiveness:</a:t>
            </a:r>
            <a:r>
              <a:rPr kumimoji="0" lang="en-US" altLang="en-US" sz="14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Reduces labor costs</a:t>
            </a:r>
            <a:r>
              <a:rPr kumimoji="0" lang="en-US" altLang="en-US" sz="11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a:t>
            </a:r>
          </a:p>
          <a:p>
            <a:pPr marL="914400" lvl="2" indent="0">
              <a:buNone/>
            </a:pPr>
            <a:br>
              <a:rPr lang="en-US" sz="1800" dirty="0">
                <a:latin typeface="Times New Roman" panose="02020603050405020304" pitchFamily="18" charset="0"/>
                <a:cs typeface="Times New Roman" panose="02020603050405020304" pitchFamily="18" charset="0"/>
              </a:rPr>
            </a:br>
            <a:endParaRPr lang="en-US" sz="1800" dirty="0">
              <a:latin typeface="Times New Roman" panose="02020603050405020304" pitchFamily="18" charset="0"/>
              <a:cs typeface="Times New Roman" panose="02020603050405020304" pitchFamily="18" charset="0"/>
            </a:endParaRPr>
          </a:p>
        </p:txBody>
      </p:sp>
      <p:sp>
        <p:nvSpPr>
          <p:cNvPr id="16" name="Content Placeholder 5">
            <a:extLst>
              <a:ext uri="{FF2B5EF4-FFF2-40B4-BE49-F238E27FC236}">
                <a16:creationId xmlns:a16="http://schemas.microsoft.com/office/drawing/2014/main" id="{0F83AA3B-F35E-F8EB-0819-B6874CFC5AC6}"/>
              </a:ext>
            </a:extLst>
          </p:cNvPr>
          <p:cNvSpPr txBox="1">
            <a:spLocks/>
          </p:cNvSpPr>
          <p:nvPr/>
        </p:nvSpPr>
        <p:spPr>
          <a:xfrm>
            <a:off x="6192011" y="1719085"/>
            <a:ext cx="5721097" cy="58407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0000"/>
              </a:lnSpc>
              <a:buFont typeface="Arial" panose="020B0604020202020204" pitchFamily="34" charset="0"/>
              <a:buNone/>
            </a:pPr>
            <a:r>
              <a:rPr lang="en-IN" dirty="0">
                <a:latin typeface="Times New Roman" panose="02020603050405020304" pitchFamily="18" charset="0"/>
                <a:cs typeface="Times New Roman" panose="02020603050405020304" pitchFamily="18" charset="0"/>
              </a:rPr>
              <a:t>What about Deep Learning?</a:t>
            </a:r>
          </a:p>
          <a:p>
            <a:pPr marL="0" indent="0">
              <a:buFont typeface="Arial" panose="020B0604020202020204" pitchFamily="34" charset="0"/>
              <a:buNone/>
            </a:pPr>
            <a:endParaRPr lang="en-IN" sz="1900" dirty="0">
              <a:latin typeface="Times New Roman" panose="02020603050405020304" pitchFamily="18" charset="0"/>
              <a:cs typeface="Times New Roman" panose="02020603050405020304" pitchFamily="18" charset="0"/>
            </a:endParaRPr>
          </a:p>
        </p:txBody>
      </p:sp>
      <p:sp>
        <p:nvSpPr>
          <p:cNvPr id="17" name="Content Placeholder 5">
            <a:extLst>
              <a:ext uri="{FF2B5EF4-FFF2-40B4-BE49-F238E27FC236}">
                <a16:creationId xmlns:a16="http://schemas.microsoft.com/office/drawing/2014/main" id="{F44B15E9-602A-71A6-4A66-6A16CC8CF2C0}"/>
              </a:ext>
            </a:extLst>
          </p:cNvPr>
          <p:cNvSpPr txBox="1">
            <a:spLocks/>
          </p:cNvSpPr>
          <p:nvPr/>
        </p:nvSpPr>
        <p:spPr>
          <a:xfrm>
            <a:off x="274320" y="1589357"/>
            <a:ext cx="5821680" cy="58407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60000"/>
              </a:lnSpc>
              <a:buNone/>
            </a:pPr>
            <a:r>
              <a:rPr lang="en-IN" sz="2600" dirty="0">
                <a:latin typeface="Times New Roman" panose="02020603050405020304" pitchFamily="18" charset="0"/>
                <a:cs typeface="Times New Roman" panose="02020603050405020304" pitchFamily="18" charset="0"/>
              </a:rPr>
              <a:t>Why Automated Visual Inspection?</a:t>
            </a:r>
          </a:p>
        </p:txBody>
      </p:sp>
      <p:sp>
        <p:nvSpPr>
          <p:cNvPr id="4" name="TextBox 3">
            <a:extLst>
              <a:ext uri="{FF2B5EF4-FFF2-40B4-BE49-F238E27FC236}">
                <a16:creationId xmlns:a16="http://schemas.microsoft.com/office/drawing/2014/main" id="{769496CF-72EE-F5AD-3DC5-975E89663AA1}"/>
              </a:ext>
            </a:extLst>
          </p:cNvPr>
          <p:cNvSpPr txBox="1"/>
          <p:nvPr/>
        </p:nvSpPr>
        <p:spPr>
          <a:xfrm>
            <a:off x="274320" y="1111720"/>
            <a:ext cx="6094206" cy="523220"/>
          </a:xfrm>
          <a:prstGeom prst="rect">
            <a:avLst/>
          </a:prstGeom>
          <a:noFill/>
        </p:spPr>
        <p:txBody>
          <a:bodyPr wrap="square">
            <a:spAutoFit/>
          </a:bodyPr>
          <a:lstStyle/>
          <a:p>
            <a:r>
              <a:rPr lang="en-IN" sz="2800" b="1" dirty="0">
                <a:latin typeface="Times New Roman" panose="02020603050405020304" pitchFamily="18" charset="0"/>
                <a:cs typeface="Times New Roman" panose="02020603050405020304" pitchFamily="18" charset="0"/>
              </a:rPr>
              <a:t>Motivation:</a:t>
            </a:r>
            <a:endParaRPr lang="en-IN" sz="2800" dirty="0"/>
          </a:p>
        </p:txBody>
      </p:sp>
    </p:spTree>
    <p:extLst>
      <p:ext uri="{BB962C8B-B14F-4D97-AF65-F5344CB8AC3E}">
        <p14:creationId xmlns:p14="http://schemas.microsoft.com/office/powerpoint/2010/main" val="12019365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C065C478-4E0D-9091-6CF4-D755617E6A19}"/>
              </a:ext>
            </a:extLst>
          </p:cNvPr>
          <p:cNvSpPr>
            <a:spLocks noGrp="1"/>
          </p:cNvSpPr>
          <p:nvPr>
            <p:ph type="title"/>
          </p:nvPr>
        </p:nvSpPr>
        <p:spPr>
          <a:xfrm>
            <a:off x="-9144" y="-49952"/>
            <a:ext cx="12192000" cy="946212"/>
          </a:xfrm>
          <a:solidFill>
            <a:schemeClr val="accent2">
              <a:lumMod val="20000"/>
              <a:lumOff val="80000"/>
            </a:schemeClr>
          </a:solidFill>
        </p:spPr>
        <p:txBody>
          <a:bodyPr>
            <a:normAutofit/>
          </a:bodyPr>
          <a:lstStyle/>
          <a:p>
            <a:pPr marL="0" indent="0" algn="ctr">
              <a:lnSpc>
                <a:spcPct val="150000"/>
              </a:lnSpc>
              <a:buNone/>
            </a:pPr>
            <a:r>
              <a:rPr lang="en-IN" sz="2800" dirty="0">
                <a:latin typeface="Times New Roman" panose="02020603050405020304" pitchFamily="18" charset="0"/>
                <a:cs typeface="Times New Roman" panose="02020603050405020304" pitchFamily="18" charset="0"/>
              </a:rPr>
              <a:t>Chapter ~ 2  </a:t>
            </a:r>
            <a:r>
              <a:rPr lang="en-IN" sz="2800" b="1" dirty="0">
                <a:latin typeface="Times New Roman" panose="02020603050405020304" pitchFamily="18" charset="0"/>
                <a:cs typeface="Times New Roman" panose="02020603050405020304" pitchFamily="18" charset="0"/>
              </a:rPr>
              <a:t>Review of Past Work</a:t>
            </a:r>
          </a:p>
        </p:txBody>
      </p:sp>
      <p:pic>
        <p:nvPicPr>
          <p:cNvPr id="11" name="image1.png">
            <a:extLst>
              <a:ext uri="{FF2B5EF4-FFF2-40B4-BE49-F238E27FC236}">
                <a16:creationId xmlns:a16="http://schemas.microsoft.com/office/drawing/2014/main" id="{F7462ABB-D803-A904-A5C0-95AC3B352625}"/>
              </a:ext>
            </a:extLst>
          </p:cNvPr>
          <p:cNvPicPr>
            <a:picLocks noChangeAspect="1"/>
          </p:cNvPicPr>
          <p:nvPr/>
        </p:nvPicPr>
        <p:blipFill>
          <a:blip r:embed="rId2" cstate="print"/>
          <a:stretch>
            <a:fillRect/>
          </a:stretch>
        </p:blipFill>
        <p:spPr>
          <a:xfrm>
            <a:off x="11218204" y="1"/>
            <a:ext cx="899079" cy="846306"/>
          </a:xfrm>
          <a:prstGeom prst="rect">
            <a:avLst/>
          </a:prstGeom>
        </p:spPr>
      </p:pic>
      <p:sp>
        <p:nvSpPr>
          <p:cNvPr id="12" name="Footer Placeholder 3">
            <a:extLst>
              <a:ext uri="{FF2B5EF4-FFF2-40B4-BE49-F238E27FC236}">
                <a16:creationId xmlns:a16="http://schemas.microsoft.com/office/drawing/2014/main" id="{000D9BCC-0D6C-EB11-FFBB-C043E6396AEA}"/>
              </a:ext>
            </a:extLst>
          </p:cNvPr>
          <p:cNvSpPr>
            <a:spLocks noGrp="1"/>
          </p:cNvSpPr>
          <p:nvPr>
            <p:ph type="ftr" sz="quarter" idx="11"/>
          </p:nvPr>
        </p:nvSpPr>
        <p:spPr>
          <a:xfrm>
            <a:off x="0" y="6392130"/>
            <a:ext cx="11667744" cy="465869"/>
          </a:xfrm>
          <a:solidFill>
            <a:schemeClr val="accent5">
              <a:lumMod val="40000"/>
              <a:lumOff val="60000"/>
            </a:schemeClr>
          </a:solidFill>
        </p:spPr>
        <p:txBody>
          <a:bodyPr/>
          <a:lstStyle/>
          <a:p>
            <a:r>
              <a:rPr lang="en-US" sz="1800" i="1" dirty="0">
                <a:solidFill>
                  <a:schemeClr val="tx1"/>
                </a:solidFill>
              </a:rPr>
              <a:t>Application of Automated Visual Inspection for Electric Meter Reading using Traditional Image Processing Techniques</a:t>
            </a:r>
            <a:endParaRPr lang="en-IN" sz="1800" i="1" dirty="0">
              <a:solidFill>
                <a:schemeClr val="tx1"/>
              </a:solidFill>
            </a:endParaRPr>
          </a:p>
        </p:txBody>
      </p:sp>
      <p:sp>
        <p:nvSpPr>
          <p:cNvPr id="13" name="Slide Number Placeholder 4">
            <a:extLst>
              <a:ext uri="{FF2B5EF4-FFF2-40B4-BE49-F238E27FC236}">
                <a16:creationId xmlns:a16="http://schemas.microsoft.com/office/drawing/2014/main" id="{37E97075-4A2F-A729-67AF-5BB9A517CEA3}"/>
              </a:ext>
            </a:extLst>
          </p:cNvPr>
          <p:cNvSpPr>
            <a:spLocks noGrp="1"/>
          </p:cNvSpPr>
          <p:nvPr>
            <p:ph type="sldNum" sz="quarter" idx="12"/>
          </p:nvPr>
        </p:nvSpPr>
        <p:spPr>
          <a:xfrm>
            <a:off x="11740896" y="6392130"/>
            <a:ext cx="344424" cy="365125"/>
          </a:xfrm>
        </p:spPr>
        <p:txBody>
          <a:bodyPr/>
          <a:lstStyle/>
          <a:p>
            <a:fld id="{EF2DECD9-9DFD-4F92-B7B8-D06982934EE9}" type="slidenum">
              <a:rPr lang="en-IN" sz="1800" smtClean="0"/>
              <a:t>4</a:t>
            </a:fld>
            <a:endParaRPr lang="en-IN" sz="1800" dirty="0"/>
          </a:p>
        </p:txBody>
      </p:sp>
      <p:graphicFrame>
        <p:nvGraphicFramePr>
          <p:cNvPr id="17" name="Table 16">
            <a:extLst>
              <a:ext uri="{FF2B5EF4-FFF2-40B4-BE49-F238E27FC236}">
                <a16:creationId xmlns:a16="http://schemas.microsoft.com/office/drawing/2014/main" id="{16FC27EA-3EDC-2243-E66D-9A9236E4AA08}"/>
              </a:ext>
            </a:extLst>
          </p:cNvPr>
          <p:cNvGraphicFramePr>
            <a:graphicFrameLocks noGrp="1"/>
          </p:cNvGraphicFramePr>
          <p:nvPr>
            <p:extLst>
              <p:ext uri="{D42A27DB-BD31-4B8C-83A1-F6EECF244321}">
                <p14:modId xmlns:p14="http://schemas.microsoft.com/office/powerpoint/2010/main" val="2079612471"/>
              </p:ext>
            </p:extLst>
          </p:nvPr>
        </p:nvGraphicFramePr>
        <p:xfrm>
          <a:off x="41107" y="1486838"/>
          <a:ext cx="12076176" cy="4905292"/>
        </p:xfrm>
        <a:graphic>
          <a:graphicData uri="http://schemas.openxmlformats.org/drawingml/2006/table">
            <a:tbl>
              <a:tblPr firstRow="1" bandRow="1">
                <a:tableStyleId>{616DA210-FB5B-4158-B5E0-FEB733F419BA}</a:tableStyleId>
              </a:tblPr>
              <a:tblGrid>
                <a:gridCol w="2926194">
                  <a:extLst>
                    <a:ext uri="{9D8B030D-6E8A-4147-A177-3AD203B41FA5}">
                      <a16:colId xmlns:a16="http://schemas.microsoft.com/office/drawing/2014/main" val="2908950195"/>
                    </a:ext>
                  </a:extLst>
                </a:gridCol>
                <a:gridCol w="9149982">
                  <a:extLst>
                    <a:ext uri="{9D8B030D-6E8A-4147-A177-3AD203B41FA5}">
                      <a16:colId xmlns:a16="http://schemas.microsoft.com/office/drawing/2014/main" val="1363303722"/>
                    </a:ext>
                  </a:extLst>
                </a:gridCol>
              </a:tblGrid>
              <a:tr h="385444">
                <a:tc>
                  <a:txBody>
                    <a:bodyPr/>
                    <a:lstStyle/>
                    <a:p>
                      <a:pPr algn="ctr"/>
                      <a:r>
                        <a:rPr lang="en-IN" sz="1800" dirty="0">
                          <a:latin typeface="Times New Roman" panose="02020603050405020304" pitchFamily="18" charset="0"/>
                          <a:cs typeface="Times New Roman" panose="02020603050405020304" pitchFamily="18" charset="0"/>
                        </a:rPr>
                        <a:t>Authors, Year, Journal</a:t>
                      </a:r>
                    </a:p>
                  </a:txBody>
                  <a:tcPr/>
                </a:tc>
                <a:tc>
                  <a:txBody>
                    <a:bodyPr/>
                    <a:lstStyle/>
                    <a:p>
                      <a:pPr algn="ctr"/>
                      <a:r>
                        <a:rPr lang="en-IN" sz="1800" dirty="0">
                          <a:latin typeface="Times New Roman" panose="02020603050405020304" pitchFamily="18" charset="0"/>
                          <a:cs typeface="Times New Roman" panose="02020603050405020304" pitchFamily="18" charset="0"/>
                        </a:rPr>
                        <a:t>Analysis</a:t>
                      </a:r>
                    </a:p>
                  </a:txBody>
                  <a:tcPr/>
                </a:tc>
                <a:extLst>
                  <a:ext uri="{0D108BD9-81ED-4DB2-BD59-A6C34878D82A}">
                    <a16:rowId xmlns:a16="http://schemas.microsoft.com/office/drawing/2014/main" val="3012046910"/>
                  </a:ext>
                </a:extLst>
              </a:tr>
              <a:tr h="1136499">
                <a:tc>
                  <a:txBody>
                    <a:bodyPr/>
                    <a:lstStyle/>
                    <a:p>
                      <a:pPr>
                        <a:lnSpc>
                          <a:spcPct val="150000"/>
                        </a:lnSpc>
                      </a:pPr>
                      <a:r>
                        <a:rPr lang="en-IN" sz="1400" dirty="0">
                          <a:latin typeface="Times New Roman" panose="02020603050405020304" pitchFamily="18" charset="0"/>
                          <a:cs typeface="Times New Roman" panose="02020603050405020304" pitchFamily="18" charset="0"/>
                        </a:rPr>
                        <a:t>[1] </a:t>
                      </a:r>
                      <a:r>
                        <a:rPr lang="en-IN" sz="1600" b="0" i="0" u="none" strike="noStrike" kern="1200" dirty="0">
                          <a:solidFill>
                            <a:schemeClr val="tx1"/>
                          </a:solidFill>
                          <a:effectLst/>
                          <a:latin typeface="Times New Roman" panose="02020603050405020304" pitchFamily="18" charset="0"/>
                          <a:ea typeface="+mn-ea"/>
                          <a:cs typeface="Times New Roman" panose="02020603050405020304" pitchFamily="18" charset="0"/>
                          <a:hlinkClick r:id="rId3"/>
                        </a:rPr>
                        <a:t>John Canny </a:t>
                      </a:r>
                      <a:r>
                        <a:rPr lang="en-IN" sz="1600" b="0" i="0" u="none" strike="noStrike" kern="1200" dirty="0">
                          <a:solidFill>
                            <a:schemeClr val="tx1"/>
                          </a:solidFill>
                          <a:effectLst/>
                          <a:latin typeface="Times New Roman" panose="02020603050405020304" pitchFamily="18" charset="0"/>
                          <a:ea typeface="+mn-ea"/>
                          <a:cs typeface="Times New Roman" panose="02020603050405020304" pitchFamily="18" charset="0"/>
                        </a:rPr>
                        <a:t>, 1986</a:t>
                      </a:r>
                      <a:br>
                        <a:rPr lang="en-IN" sz="1600" b="0" i="0" u="none" strike="noStrike" kern="1200" dirty="0">
                          <a:solidFill>
                            <a:schemeClr val="tx1"/>
                          </a:solidFill>
                          <a:effectLst/>
                          <a:latin typeface="Times New Roman" panose="02020603050405020304" pitchFamily="18" charset="0"/>
                          <a:ea typeface="+mn-ea"/>
                          <a:cs typeface="Times New Roman" panose="02020603050405020304" pitchFamily="18" charset="0"/>
                        </a:rPr>
                      </a:br>
                      <a:r>
                        <a:rPr lang="en-US" sz="1400" b="0" i="0" u="none" strike="noStrike" kern="1200" dirty="0">
                          <a:solidFill>
                            <a:schemeClr val="tx1"/>
                          </a:solidFill>
                          <a:effectLst/>
                          <a:latin typeface="Times New Roman" panose="02020603050405020304" pitchFamily="18" charset="0"/>
                          <a:ea typeface="+mn-ea"/>
                          <a:cs typeface="Times New Roman" panose="02020603050405020304" pitchFamily="18" charset="0"/>
                        </a:rPr>
                        <a:t>A Computational Approach to Edge Detection</a:t>
                      </a:r>
                      <a:endParaRPr lang="en-IN" sz="1400" dirty="0">
                        <a:latin typeface="Times New Roman" panose="02020603050405020304" pitchFamily="18" charset="0"/>
                        <a:cs typeface="Times New Roman" panose="02020603050405020304" pitchFamily="18" charset="0"/>
                      </a:endParaRPr>
                    </a:p>
                  </a:txBody>
                  <a:tcPr>
                    <a:solidFill>
                      <a:schemeClr val="bg1">
                        <a:alpha val="20000"/>
                      </a:schemeClr>
                    </a:solidFill>
                  </a:tcPr>
                </a:tc>
                <a:tc>
                  <a:txBody>
                    <a:bodyPr/>
                    <a:lstStyle/>
                    <a:p>
                      <a:r>
                        <a:rPr lang="en-US" sz="1600" b="0" i="0" kern="1200" dirty="0">
                          <a:solidFill>
                            <a:schemeClr val="tx1"/>
                          </a:solidFill>
                          <a:effectLst/>
                          <a:latin typeface="Times New Roman" panose="02020603050405020304" pitchFamily="18" charset="0"/>
                          <a:ea typeface="+mn-ea"/>
                          <a:cs typeface="Times New Roman" panose="02020603050405020304" pitchFamily="18" charset="0"/>
                        </a:rPr>
                        <a:t>The Canny edge detection algorithm is a widely used approach that employs a </a:t>
                      </a:r>
                      <a:r>
                        <a:rPr lang="en-US" sz="1600" b="0" i="0" kern="1200" dirty="0">
                          <a:solidFill>
                            <a:srgbClr val="FF0000"/>
                          </a:solidFill>
                          <a:effectLst/>
                          <a:latin typeface="Times New Roman" panose="02020603050405020304" pitchFamily="18" charset="0"/>
                          <a:ea typeface="+mn-ea"/>
                          <a:cs typeface="Times New Roman" panose="02020603050405020304" pitchFamily="18" charset="0"/>
                        </a:rPr>
                        <a:t>multi-stage</a:t>
                      </a:r>
                      <a:r>
                        <a:rPr lang="en-US" sz="1600" b="0" i="0" kern="1200" dirty="0">
                          <a:solidFill>
                            <a:schemeClr val="tx1"/>
                          </a:solidFill>
                          <a:effectLst/>
                          <a:latin typeface="Times New Roman" panose="02020603050405020304" pitchFamily="18" charset="0"/>
                          <a:ea typeface="+mn-ea"/>
                          <a:cs typeface="Times New Roman" panose="02020603050405020304" pitchFamily="18" charset="0"/>
                        </a:rPr>
                        <a:t> process to detect a wide range of edges in images. It is known for its ability to provide good detection, good localization, and minimal response. </a:t>
                      </a:r>
                    </a:p>
                    <a:p>
                      <a:pPr>
                        <a:lnSpc>
                          <a:spcPct val="150000"/>
                        </a:lnSpc>
                      </a:pPr>
                      <a:r>
                        <a:rPr lang="en-US" sz="1600" b="0" i="0" kern="1200" dirty="0">
                          <a:solidFill>
                            <a:schemeClr val="tx1"/>
                          </a:solidFill>
                          <a:effectLst/>
                          <a:latin typeface="Times New Roman" panose="02020603050405020304" pitchFamily="18" charset="0"/>
                          <a:ea typeface="+mn-ea"/>
                          <a:cs typeface="Times New Roman" panose="02020603050405020304" pitchFamily="18" charset="0"/>
                        </a:rPr>
                        <a:t>Techniques like </a:t>
                      </a:r>
                      <a:r>
                        <a:rPr lang="en-US" sz="1600" b="0" i="0" kern="1200" dirty="0">
                          <a:solidFill>
                            <a:srgbClr val="FF0000"/>
                          </a:solidFill>
                          <a:effectLst/>
                          <a:latin typeface="Times New Roman" panose="02020603050405020304" pitchFamily="18" charset="0"/>
                          <a:ea typeface="+mn-ea"/>
                          <a:cs typeface="Times New Roman" panose="02020603050405020304" pitchFamily="18" charset="0"/>
                        </a:rPr>
                        <a:t>Canny</a:t>
                      </a:r>
                      <a:r>
                        <a:rPr lang="en-US" sz="1600" b="0" i="0" kern="1200" dirty="0">
                          <a:solidFill>
                            <a:schemeClr val="tx1"/>
                          </a:solidFill>
                          <a:effectLst/>
                          <a:latin typeface="Times New Roman" panose="02020603050405020304" pitchFamily="18" charset="0"/>
                          <a:ea typeface="+mn-ea"/>
                          <a:cs typeface="Times New Roman" panose="02020603050405020304" pitchFamily="18" charset="0"/>
                        </a:rPr>
                        <a:t> and </a:t>
                      </a:r>
                      <a:r>
                        <a:rPr lang="en-US" sz="1600" b="0" i="0" kern="1200" dirty="0">
                          <a:solidFill>
                            <a:srgbClr val="FF0000"/>
                          </a:solidFill>
                          <a:effectLst/>
                          <a:latin typeface="Times New Roman" panose="02020603050405020304" pitchFamily="18" charset="0"/>
                          <a:ea typeface="+mn-ea"/>
                          <a:cs typeface="Times New Roman" panose="02020603050405020304" pitchFamily="18" charset="0"/>
                        </a:rPr>
                        <a:t>Sobel filters</a:t>
                      </a:r>
                      <a:r>
                        <a:rPr lang="en-US" sz="1600" b="0" i="0" kern="1200" dirty="0">
                          <a:solidFill>
                            <a:schemeClr val="tx1"/>
                          </a:solidFill>
                          <a:effectLst/>
                          <a:latin typeface="Times New Roman" panose="02020603050405020304" pitchFamily="18" charset="0"/>
                          <a:ea typeface="+mn-ea"/>
                          <a:cs typeface="Times New Roman" panose="02020603050405020304" pitchFamily="18" charset="0"/>
                        </a:rPr>
                        <a:t> are common.</a:t>
                      </a:r>
                      <a:endParaRPr lang="en-IN" sz="1400" dirty="0">
                        <a:latin typeface="Times New Roman" panose="02020603050405020304" pitchFamily="18" charset="0"/>
                        <a:cs typeface="Times New Roman" panose="02020603050405020304" pitchFamily="18" charset="0"/>
                      </a:endParaRPr>
                    </a:p>
                  </a:txBody>
                  <a:tcPr>
                    <a:solidFill>
                      <a:schemeClr val="bg1">
                        <a:alpha val="20000"/>
                      </a:schemeClr>
                    </a:solidFill>
                  </a:tcPr>
                </a:tc>
                <a:extLst>
                  <a:ext uri="{0D108BD9-81ED-4DB2-BD59-A6C34878D82A}">
                    <a16:rowId xmlns:a16="http://schemas.microsoft.com/office/drawing/2014/main" val="3572841776"/>
                  </a:ext>
                </a:extLst>
              </a:tr>
              <a:tr h="816918">
                <a:tc>
                  <a:txBody>
                    <a:bodyPr/>
                    <a:lstStyle/>
                    <a:p>
                      <a:r>
                        <a:rPr lang="en-IN" sz="1400" dirty="0">
                          <a:latin typeface="Times New Roman" panose="02020603050405020304" pitchFamily="18" charset="0"/>
                          <a:cs typeface="Times New Roman" panose="02020603050405020304" pitchFamily="18" charset="0"/>
                        </a:rPr>
                        <a:t>[2] </a:t>
                      </a:r>
                      <a:r>
                        <a:rPr lang="en-US" sz="1600" dirty="0">
                          <a:hlinkClick r:id="rId4"/>
                        </a:rPr>
                        <a:t>R. Gonzalez and </a:t>
                      </a:r>
                      <a:r>
                        <a:rPr lang="en-US" sz="1600" dirty="0" err="1">
                          <a:hlinkClick r:id="rId4"/>
                        </a:rPr>
                        <a:t>R.Woods</a:t>
                      </a:r>
                      <a:r>
                        <a:rPr lang="en-US" sz="1600" dirty="0"/>
                        <a:t>                       </a:t>
                      </a:r>
                      <a:endParaRPr lang="en-IN" sz="1600" b="0" i="0" u="none" strike="noStrike" kern="1200" dirty="0">
                        <a:solidFill>
                          <a:schemeClr val="tx1"/>
                        </a:solidFill>
                        <a:effectLst/>
                        <a:latin typeface="Times New Roman" panose="02020603050405020304" pitchFamily="18" charset="0"/>
                        <a:ea typeface="+mn-ea"/>
                        <a:cs typeface="Times New Roman" panose="02020603050405020304" pitchFamily="18" charset="0"/>
                      </a:endParaRPr>
                    </a:p>
                    <a:p>
                      <a:pPr>
                        <a:lnSpc>
                          <a:spcPct val="150000"/>
                        </a:lnSpc>
                      </a:pPr>
                      <a:r>
                        <a:rPr lang="en-US" sz="1400" dirty="0">
                          <a:latin typeface="Times New Roman" panose="02020603050405020304" pitchFamily="18" charset="0"/>
                          <a:cs typeface="Times New Roman" panose="02020603050405020304" pitchFamily="18" charset="0"/>
                        </a:rPr>
                        <a:t>A Threshold Selection Method</a:t>
                      </a:r>
                    </a:p>
                  </a:txBody>
                  <a:tcPr/>
                </a:tc>
                <a:tc>
                  <a:txBody>
                    <a:bodyPr/>
                    <a:lstStyle/>
                    <a:p>
                      <a:pPr>
                        <a:lnSpc>
                          <a:spcPct val="100000"/>
                        </a:lnSpc>
                      </a:pPr>
                      <a:r>
                        <a:rPr lang="en-US" sz="1600" dirty="0">
                          <a:latin typeface="Times New Roman" panose="02020603050405020304" pitchFamily="18" charset="0"/>
                          <a:cs typeface="Times New Roman" panose="02020603050405020304" pitchFamily="18" charset="0"/>
                        </a:rPr>
                        <a:t>Adaptive thresholding outperforms global thresholding techniques in cases with varying illumination and contrast across the image. OpenCV provides different types of thresholding which is given by the fourth parameter of the function.</a:t>
                      </a:r>
                      <a:endParaRPr lang="en-IN"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206121464"/>
                  </a:ext>
                </a:extLst>
              </a:tr>
              <a:tr h="1301017">
                <a:tc>
                  <a:txBody>
                    <a:bodyPr/>
                    <a:lstStyle/>
                    <a:p>
                      <a:pPr>
                        <a:lnSpc>
                          <a:spcPct val="150000"/>
                        </a:lnSpc>
                      </a:pPr>
                      <a:r>
                        <a:rPr lang="en-IN" sz="1400" dirty="0">
                          <a:latin typeface="Times New Roman" panose="02020603050405020304" pitchFamily="18" charset="0"/>
                          <a:cs typeface="Times New Roman" panose="02020603050405020304" pitchFamily="18" charset="0"/>
                        </a:rPr>
                        <a:t>[3] </a:t>
                      </a:r>
                      <a:r>
                        <a:rPr lang="en-IN" sz="1600" dirty="0">
                          <a:latin typeface="Times New Roman" panose="02020603050405020304" pitchFamily="18" charset="0"/>
                          <a:cs typeface="Times New Roman" panose="02020603050405020304" pitchFamily="18" charset="0"/>
                          <a:hlinkClick r:id="rId5"/>
                        </a:rPr>
                        <a:t>Xin-Yi Gong</a:t>
                      </a:r>
                      <a:r>
                        <a:rPr lang="en-IN" sz="1600" dirty="0">
                          <a:latin typeface="Times New Roman" panose="02020603050405020304" pitchFamily="18" charset="0"/>
                          <a:cs typeface="Times New Roman" panose="02020603050405020304" pitchFamily="18" charset="0"/>
                        </a:rPr>
                        <a:t> </a:t>
                      </a:r>
                      <a:r>
                        <a:rPr lang="en-IN" sz="1400" dirty="0">
                          <a:latin typeface="Times New Roman" panose="02020603050405020304" pitchFamily="18" charset="0"/>
                          <a:cs typeface="Times New Roman" panose="02020603050405020304" pitchFamily="18" charset="0"/>
                        </a:rPr>
                        <a:t>, 2018</a:t>
                      </a:r>
                    </a:p>
                    <a:p>
                      <a:pPr>
                        <a:lnSpc>
                          <a:spcPct val="150000"/>
                        </a:lnSpc>
                      </a:pPr>
                      <a:r>
                        <a:rPr lang="en-US" sz="1400" dirty="0">
                          <a:latin typeface="Times New Roman" panose="02020603050405020304" pitchFamily="18" charset="0"/>
                          <a:cs typeface="Times New Roman" panose="02020603050405020304" pitchFamily="18" charset="0"/>
                        </a:rPr>
                        <a:t>An Overview of Contour Detection Approaches</a:t>
                      </a:r>
                      <a:endParaRPr lang="en-IN" sz="1400" dirty="0">
                        <a:latin typeface="Times New Roman" panose="02020603050405020304" pitchFamily="18" charset="0"/>
                        <a:cs typeface="Times New Roman" panose="02020603050405020304" pitchFamily="18" charset="0"/>
                      </a:endParaRPr>
                    </a:p>
                  </a:txBody>
                  <a:tcPr>
                    <a:solidFill>
                      <a:schemeClr val="bg1">
                        <a:alpha val="20000"/>
                      </a:schemeClr>
                    </a:solidFill>
                  </a:tcPr>
                </a:tc>
                <a:tc>
                  <a:txBody>
                    <a:bodyPr/>
                    <a:lstStyle/>
                    <a:p>
                      <a:r>
                        <a:rPr lang="en-US" sz="1600" dirty="0">
                          <a:latin typeface="Times New Roman" panose="02020603050405020304" pitchFamily="18" charset="0"/>
                          <a:cs typeface="Times New Roman" panose="02020603050405020304" pitchFamily="18" charset="0"/>
                        </a:rPr>
                        <a:t>In this paper, the existing contour detection approaches are reviewed and roughly divided into three categories: </a:t>
                      </a:r>
                      <a:r>
                        <a:rPr lang="en-US" sz="1600" dirty="0">
                          <a:solidFill>
                            <a:srgbClr val="FF0000"/>
                          </a:solidFill>
                          <a:latin typeface="Times New Roman" panose="02020603050405020304" pitchFamily="18" charset="0"/>
                          <a:cs typeface="Times New Roman" panose="02020603050405020304" pitchFamily="18" charset="0"/>
                        </a:rPr>
                        <a:t>pixel-based</a:t>
                      </a:r>
                      <a:r>
                        <a:rPr lang="en-US" sz="1600" dirty="0">
                          <a:latin typeface="Times New Roman" panose="02020603050405020304" pitchFamily="18" charset="0"/>
                          <a:cs typeface="Times New Roman" panose="02020603050405020304" pitchFamily="18" charset="0"/>
                        </a:rPr>
                        <a:t>, </a:t>
                      </a:r>
                      <a:r>
                        <a:rPr lang="en-US" sz="1600" dirty="0">
                          <a:solidFill>
                            <a:srgbClr val="FF0000"/>
                          </a:solidFill>
                          <a:latin typeface="Times New Roman" panose="02020603050405020304" pitchFamily="18" charset="0"/>
                          <a:cs typeface="Times New Roman" panose="02020603050405020304" pitchFamily="18" charset="0"/>
                        </a:rPr>
                        <a:t>edge-based</a:t>
                      </a:r>
                      <a:r>
                        <a:rPr lang="en-US" sz="1600" dirty="0">
                          <a:latin typeface="Times New Roman" panose="02020603050405020304" pitchFamily="18" charset="0"/>
                          <a:cs typeface="Times New Roman" panose="02020603050405020304" pitchFamily="18" charset="0"/>
                        </a:rPr>
                        <a:t>, and </a:t>
                      </a:r>
                      <a:r>
                        <a:rPr lang="en-US" sz="1600" dirty="0">
                          <a:solidFill>
                            <a:srgbClr val="FF0000"/>
                          </a:solidFill>
                          <a:latin typeface="Times New Roman" panose="02020603050405020304" pitchFamily="18" charset="0"/>
                          <a:cs typeface="Times New Roman" panose="02020603050405020304" pitchFamily="18" charset="0"/>
                        </a:rPr>
                        <a:t>region-based</a:t>
                      </a:r>
                      <a:r>
                        <a:rPr lang="en-US" sz="1600" dirty="0">
                          <a:latin typeface="Times New Roman" panose="02020603050405020304" pitchFamily="18" charset="0"/>
                          <a:cs typeface="Times New Roman" panose="02020603050405020304" pitchFamily="18" charset="0"/>
                        </a:rPr>
                        <a:t>. In addition, since the traditional contour detection approaches have achieved a high degree of sophistication, the deep convolutional neural networks (DCNNs) have good performance in image recognition, therefore, the </a:t>
                      </a:r>
                      <a:r>
                        <a:rPr lang="en-US" sz="1600" dirty="0">
                          <a:solidFill>
                            <a:srgbClr val="FF0000"/>
                          </a:solidFill>
                          <a:latin typeface="Times New Roman" panose="02020603050405020304" pitchFamily="18" charset="0"/>
                          <a:cs typeface="Times New Roman" panose="02020603050405020304" pitchFamily="18" charset="0"/>
                        </a:rPr>
                        <a:t>DCNNs</a:t>
                      </a:r>
                      <a:r>
                        <a:rPr lang="en-US" sz="1600" dirty="0">
                          <a:latin typeface="Times New Roman" panose="02020603050405020304" pitchFamily="18" charset="0"/>
                          <a:cs typeface="Times New Roman" panose="02020603050405020304" pitchFamily="18" charset="0"/>
                        </a:rPr>
                        <a:t> based contour detection approaches are also covered in this paper.</a:t>
                      </a:r>
                      <a:endParaRPr lang="en-IN" sz="1600" dirty="0">
                        <a:latin typeface="Times New Roman" panose="02020603050405020304" pitchFamily="18" charset="0"/>
                        <a:cs typeface="Times New Roman" panose="02020603050405020304" pitchFamily="18" charset="0"/>
                      </a:endParaRPr>
                    </a:p>
                  </a:txBody>
                  <a:tcPr>
                    <a:solidFill>
                      <a:schemeClr val="bg1">
                        <a:alpha val="20000"/>
                      </a:schemeClr>
                    </a:solidFill>
                  </a:tcPr>
                </a:tc>
                <a:extLst>
                  <a:ext uri="{0D108BD9-81ED-4DB2-BD59-A6C34878D82A}">
                    <a16:rowId xmlns:a16="http://schemas.microsoft.com/office/drawing/2014/main" val="3262934903"/>
                  </a:ext>
                </a:extLst>
              </a:tr>
              <a:tr h="1241343">
                <a:tc>
                  <a:txBody>
                    <a:bodyPr/>
                    <a:lstStyle/>
                    <a:p>
                      <a:r>
                        <a:rPr lang="en-IN" sz="1400" dirty="0">
                          <a:latin typeface="Times New Roman" panose="02020603050405020304" pitchFamily="18" charset="0"/>
                          <a:cs typeface="Times New Roman" panose="02020603050405020304" pitchFamily="18" charset="0"/>
                        </a:rPr>
                        <a:t>[4] </a:t>
                      </a:r>
                      <a:r>
                        <a:rPr lang="en-IN" sz="1600" b="0" i="0" u="none" strike="noStrike" kern="1200" dirty="0">
                          <a:solidFill>
                            <a:schemeClr val="tx1"/>
                          </a:solidFill>
                          <a:effectLst/>
                          <a:latin typeface="+mn-lt"/>
                          <a:ea typeface="+mn-ea"/>
                          <a:cs typeface="+mn-cs"/>
                          <a:hlinkClick r:id="rId6"/>
                        </a:rPr>
                        <a:t>Mallikarjun </a:t>
                      </a:r>
                      <a:r>
                        <a:rPr lang="en-IN" sz="1600" b="0" i="0" u="none" strike="noStrike" kern="1200" dirty="0" err="1">
                          <a:solidFill>
                            <a:schemeClr val="tx1"/>
                          </a:solidFill>
                          <a:effectLst/>
                          <a:latin typeface="+mn-lt"/>
                          <a:ea typeface="+mn-ea"/>
                          <a:cs typeface="+mn-cs"/>
                          <a:hlinkClick r:id="rId6"/>
                        </a:rPr>
                        <a:t>Hangarge</a:t>
                      </a:r>
                      <a:r>
                        <a:rPr lang="en-IN" sz="1600" b="0" i="0" u="none" strike="noStrike" kern="1200" dirty="0">
                          <a:solidFill>
                            <a:schemeClr val="tx1"/>
                          </a:solidFill>
                          <a:effectLst/>
                          <a:latin typeface="+mn-lt"/>
                          <a:ea typeface="+mn-ea"/>
                          <a:cs typeface="+mn-cs"/>
                          <a:hlinkClick r:id="rId6"/>
                        </a:rPr>
                        <a:t> </a:t>
                      </a:r>
                      <a:r>
                        <a:rPr lang="en-IN" sz="1600" b="0" i="0" u="none" strike="noStrike" kern="1200" dirty="0">
                          <a:solidFill>
                            <a:schemeClr val="tx1"/>
                          </a:solidFill>
                          <a:effectLst/>
                          <a:latin typeface="+mn-lt"/>
                          <a:ea typeface="+mn-ea"/>
                          <a:cs typeface="+mn-cs"/>
                        </a:rPr>
                        <a:t>, 2008  </a:t>
                      </a:r>
                      <a:r>
                        <a:rPr lang="en-US" sz="1400" dirty="0">
                          <a:latin typeface="Times New Roman" panose="02020603050405020304" pitchFamily="18" charset="0"/>
                          <a:cs typeface="Times New Roman" panose="02020603050405020304" pitchFamily="18" charset="0"/>
                        </a:rPr>
                        <a:t>Shape and Morphological Transformation Based Features for Language Identification</a:t>
                      </a:r>
                      <a:endParaRPr lang="en-IN" sz="1400" dirty="0">
                        <a:latin typeface="Times New Roman" panose="02020603050405020304" pitchFamily="18" charset="0"/>
                        <a:cs typeface="Times New Roman" panose="02020603050405020304" pitchFamily="18" charset="0"/>
                      </a:endParaRPr>
                    </a:p>
                  </a:txBody>
                  <a:tcPr>
                    <a:solidFill>
                      <a:schemeClr val="bg1">
                        <a:alpha val="20000"/>
                      </a:schemeClr>
                    </a:solidFill>
                  </a:tcPr>
                </a:tc>
                <a:tc>
                  <a:txBody>
                    <a:bodyPr/>
                    <a:lstStyle/>
                    <a:p>
                      <a:r>
                        <a:rPr lang="en-US" sz="1600" dirty="0">
                          <a:latin typeface="Times New Roman" panose="02020603050405020304" pitchFamily="18" charset="0"/>
                          <a:cs typeface="Times New Roman" panose="02020603050405020304" pitchFamily="18" charset="0"/>
                        </a:rPr>
                        <a:t>Adaptive structuring element design based on local image characteristics, combination of rectangular and elliptical structuring elements to handle text of different orientations and sizes. </a:t>
                      </a:r>
                      <a:endParaRPr lang="en-US" sz="1400" dirty="0">
                        <a:latin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cs typeface="Times New Roman" panose="02020603050405020304" pitchFamily="18" charset="0"/>
                        </a:rPr>
                        <a:t>The proposed approach was evaluated on a dataset of natural scene images with text, showing improved performance compared to traditional morphological techniques and other text extraction methods.</a:t>
                      </a:r>
                      <a:endParaRPr lang="en-IN" sz="1600" dirty="0">
                        <a:latin typeface="Times New Roman" panose="02020603050405020304" pitchFamily="18" charset="0"/>
                        <a:cs typeface="Times New Roman" panose="02020603050405020304" pitchFamily="18" charset="0"/>
                      </a:endParaRPr>
                    </a:p>
                  </a:txBody>
                  <a:tcPr>
                    <a:solidFill>
                      <a:schemeClr val="bg1">
                        <a:alpha val="20000"/>
                      </a:schemeClr>
                    </a:solidFill>
                  </a:tcPr>
                </a:tc>
                <a:extLst>
                  <a:ext uri="{0D108BD9-81ED-4DB2-BD59-A6C34878D82A}">
                    <a16:rowId xmlns:a16="http://schemas.microsoft.com/office/drawing/2014/main" val="253698645"/>
                  </a:ext>
                </a:extLst>
              </a:tr>
            </a:tbl>
          </a:graphicData>
        </a:graphic>
      </p:graphicFrame>
      <p:sp>
        <p:nvSpPr>
          <p:cNvPr id="2" name="TextBox 1">
            <a:extLst>
              <a:ext uri="{FF2B5EF4-FFF2-40B4-BE49-F238E27FC236}">
                <a16:creationId xmlns:a16="http://schemas.microsoft.com/office/drawing/2014/main" id="{E14AC91A-A14D-D264-1ABD-C82BC509DDD6}"/>
              </a:ext>
            </a:extLst>
          </p:cNvPr>
          <p:cNvSpPr txBox="1"/>
          <p:nvPr/>
        </p:nvSpPr>
        <p:spPr>
          <a:xfrm>
            <a:off x="74717" y="246142"/>
            <a:ext cx="3040448" cy="1200329"/>
          </a:xfrm>
          <a:prstGeom prst="rect">
            <a:avLst/>
          </a:prstGeom>
          <a:noFill/>
        </p:spPr>
        <p:txBody>
          <a:bodyPr wrap="none" rtlCol="0">
            <a:spAutoFit/>
          </a:bodyPr>
          <a:lstStyle/>
          <a:p>
            <a:br>
              <a:rPr lang="en-IN" sz="2400" b="1" dirty="0">
                <a:latin typeface="Times New Roman" panose="02020603050405020304" pitchFamily="18" charset="0"/>
                <a:cs typeface="Times New Roman" panose="02020603050405020304" pitchFamily="18" charset="0"/>
              </a:rPr>
            </a:br>
            <a:br>
              <a:rPr lang="en-IN" sz="2400" b="1" dirty="0">
                <a:latin typeface="Times New Roman" panose="02020603050405020304" pitchFamily="18" charset="0"/>
                <a:cs typeface="Times New Roman" panose="02020603050405020304" pitchFamily="18" charset="0"/>
              </a:rPr>
            </a:br>
            <a:r>
              <a:rPr lang="en-IN" sz="2400" b="1" dirty="0">
                <a:latin typeface="Times New Roman" panose="02020603050405020304" pitchFamily="18" charset="0"/>
                <a:cs typeface="Times New Roman" panose="02020603050405020304" pitchFamily="18" charset="0"/>
              </a:rPr>
              <a:t>2.1 Literature Review</a:t>
            </a:r>
            <a:endParaRPr lang="en-IN" sz="2400" dirty="0"/>
          </a:p>
        </p:txBody>
      </p:sp>
    </p:spTree>
    <p:extLst>
      <p:ext uri="{BB962C8B-B14F-4D97-AF65-F5344CB8AC3E}">
        <p14:creationId xmlns:p14="http://schemas.microsoft.com/office/powerpoint/2010/main" val="7871405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73499-E1AA-D703-3728-A9F4B12F1A69}"/>
              </a:ext>
            </a:extLst>
          </p:cNvPr>
          <p:cNvSpPr>
            <a:spLocks noGrp="1"/>
          </p:cNvSpPr>
          <p:nvPr>
            <p:ph type="title"/>
          </p:nvPr>
        </p:nvSpPr>
        <p:spPr>
          <a:xfrm>
            <a:off x="-9144" y="-49952"/>
            <a:ext cx="12192000" cy="946212"/>
          </a:xfrm>
          <a:solidFill>
            <a:schemeClr val="accent2">
              <a:lumMod val="20000"/>
              <a:lumOff val="80000"/>
            </a:schemeClr>
          </a:solidFill>
        </p:spPr>
        <p:txBody>
          <a:bodyPr>
            <a:normAutofit/>
          </a:bodyPr>
          <a:lstStyle/>
          <a:p>
            <a:pPr algn="ctr"/>
            <a:r>
              <a:rPr lang="en-IN" sz="2800" b="1" dirty="0">
                <a:latin typeface="Times New Roman" panose="02020603050405020304" pitchFamily="18" charset="0"/>
                <a:cs typeface="Times New Roman" panose="02020603050405020304" pitchFamily="18" charset="0"/>
              </a:rPr>
              <a:t>2.2 Existing Techniques</a:t>
            </a:r>
          </a:p>
        </p:txBody>
      </p:sp>
      <p:sp>
        <p:nvSpPr>
          <p:cNvPr id="4" name="Footer Placeholder 3">
            <a:extLst>
              <a:ext uri="{FF2B5EF4-FFF2-40B4-BE49-F238E27FC236}">
                <a16:creationId xmlns:a16="http://schemas.microsoft.com/office/drawing/2014/main" id="{2F378E16-4F17-1693-0E36-80A76F810840}"/>
              </a:ext>
            </a:extLst>
          </p:cNvPr>
          <p:cNvSpPr>
            <a:spLocks noGrp="1"/>
          </p:cNvSpPr>
          <p:nvPr>
            <p:ph type="ftr" sz="quarter" idx="11"/>
          </p:nvPr>
        </p:nvSpPr>
        <p:spPr>
          <a:xfrm>
            <a:off x="0" y="6392130"/>
            <a:ext cx="11667744" cy="465869"/>
          </a:xfrm>
          <a:solidFill>
            <a:schemeClr val="accent5">
              <a:lumMod val="40000"/>
              <a:lumOff val="60000"/>
            </a:schemeClr>
          </a:solidFill>
        </p:spPr>
        <p:txBody>
          <a:bodyPr/>
          <a:lstStyle/>
          <a:p>
            <a:r>
              <a:rPr lang="en-US" sz="1800" i="1" dirty="0">
                <a:solidFill>
                  <a:schemeClr val="tx1"/>
                </a:solidFill>
              </a:rPr>
              <a:t>Application of Automated Visual Inspection for Electric Meter Reading using Traditional Image Processing Techniques</a:t>
            </a:r>
            <a:endParaRPr lang="en-IN" sz="1800" i="1" dirty="0">
              <a:solidFill>
                <a:schemeClr val="tx1"/>
              </a:solidFill>
            </a:endParaRPr>
          </a:p>
        </p:txBody>
      </p:sp>
      <p:sp>
        <p:nvSpPr>
          <p:cNvPr id="5" name="Slide Number Placeholder 4">
            <a:extLst>
              <a:ext uri="{FF2B5EF4-FFF2-40B4-BE49-F238E27FC236}">
                <a16:creationId xmlns:a16="http://schemas.microsoft.com/office/drawing/2014/main" id="{FBA9F84A-5EF4-9F8D-106A-DFFA5E060D3C}"/>
              </a:ext>
            </a:extLst>
          </p:cNvPr>
          <p:cNvSpPr>
            <a:spLocks noGrp="1"/>
          </p:cNvSpPr>
          <p:nvPr>
            <p:ph type="sldNum" sz="quarter" idx="12"/>
          </p:nvPr>
        </p:nvSpPr>
        <p:spPr>
          <a:xfrm>
            <a:off x="11740896" y="6392130"/>
            <a:ext cx="344424" cy="365125"/>
          </a:xfrm>
        </p:spPr>
        <p:txBody>
          <a:bodyPr/>
          <a:lstStyle/>
          <a:p>
            <a:fld id="{EF2DECD9-9DFD-4F92-B7B8-D06982934EE9}" type="slidenum">
              <a:rPr lang="en-IN" sz="1800" smtClean="0"/>
              <a:t>5</a:t>
            </a:fld>
            <a:endParaRPr lang="en-IN" sz="1800" dirty="0"/>
          </a:p>
        </p:txBody>
      </p:sp>
      <p:pic>
        <p:nvPicPr>
          <p:cNvPr id="7" name="image1.png">
            <a:extLst>
              <a:ext uri="{FF2B5EF4-FFF2-40B4-BE49-F238E27FC236}">
                <a16:creationId xmlns:a16="http://schemas.microsoft.com/office/drawing/2014/main" id="{E9BAC7E4-AFD9-1F73-BB83-350085480777}"/>
              </a:ext>
            </a:extLst>
          </p:cNvPr>
          <p:cNvPicPr>
            <a:picLocks noChangeAspect="1"/>
          </p:cNvPicPr>
          <p:nvPr/>
        </p:nvPicPr>
        <p:blipFill>
          <a:blip r:embed="rId2" cstate="print"/>
          <a:stretch>
            <a:fillRect/>
          </a:stretch>
        </p:blipFill>
        <p:spPr>
          <a:xfrm>
            <a:off x="11218204" y="1"/>
            <a:ext cx="899079" cy="846306"/>
          </a:xfrm>
          <a:prstGeom prst="rect">
            <a:avLst/>
          </a:prstGeom>
        </p:spPr>
      </p:pic>
      <p:sp>
        <p:nvSpPr>
          <p:cNvPr id="9" name="Content Placeholder 2">
            <a:extLst>
              <a:ext uri="{FF2B5EF4-FFF2-40B4-BE49-F238E27FC236}">
                <a16:creationId xmlns:a16="http://schemas.microsoft.com/office/drawing/2014/main" id="{D0453B0D-C398-4BE0-756F-D57D0A46DE57}"/>
              </a:ext>
            </a:extLst>
          </p:cNvPr>
          <p:cNvSpPr>
            <a:spLocks noGrp="1"/>
          </p:cNvSpPr>
          <p:nvPr>
            <p:ph idx="1"/>
          </p:nvPr>
        </p:nvSpPr>
        <p:spPr>
          <a:xfrm>
            <a:off x="306324" y="1072349"/>
            <a:ext cx="11250168" cy="5143691"/>
          </a:xfrm>
        </p:spPr>
        <p:txBody>
          <a:bodyPr>
            <a:normAutofit lnSpcReduction="10000"/>
          </a:bodyPr>
          <a:lstStyle/>
          <a:p>
            <a:pPr marL="0" indent="0">
              <a:buNone/>
            </a:pPr>
            <a:r>
              <a:rPr lang="en-US" sz="2400" dirty="0">
                <a:latin typeface="Times New Roman" panose="02020603050405020304" pitchFamily="18" charset="0"/>
                <a:cs typeface="Times New Roman" panose="02020603050405020304" pitchFamily="18" charset="0"/>
              </a:rPr>
              <a:t>2.2.1  </a:t>
            </a:r>
            <a:r>
              <a:rPr lang="en-US" sz="2400" b="1" dirty="0">
                <a:latin typeface="Times New Roman" panose="02020603050405020304" pitchFamily="18" charset="0"/>
                <a:cs typeface="Times New Roman" panose="02020603050405020304" pitchFamily="18" charset="0"/>
              </a:rPr>
              <a:t>Comparison with Machine Learning-Based Methods</a:t>
            </a:r>
          </a:p>
          <a:p>
            <a:pPr marL="0" indent="0">
              <a:buNone/>
            </a:pPr>
            <a:r>
              <a:rPr lang="en-US" sz="1800" u="sng" dirty="0">
                <a:latin typeface="Times New Roman" panose="02020603050405020304" pitchFamily="18" charset="0"/>
                <a:cs typeface="Times New Roman" panose="02020603050405020304" pitchFamily="18" charset="0"/>
              </a:rPr>
              <a:t>Convolutional Neural Networks </a:t>
            </a:r>
            <a:r>
              <a:rPr lang="en-US" sz="1800" dirty="0">
                <a:latin typeface="Times New Roman" panose="02020603050405020304" pitchFamily="18" charset="0"/>
                <a:cs typeface="Times New Roman" panose="02020603050405020304" pitchFamily="18" charset="0"/>
              </a:rPr>
              <a:t>(</a:t>
            </a:r>
            <a:r>
              <a:rPr lang="en-US" sz="1800" dirty="0">
                <a:latin typeface="Times New Roman" panose="02020603050405020304" pitchFamily="18" charset="0"/>
                <a:cs typeface="Times New Roman" panose="02020603050405020304" pitchFamily="18" charset="0"/>
                <a:hlinkClick r:id="rId3"/>
              </a:rPr>
              <a:t>CNNs</a:t>
            </a:r>
            <a:r>
              <a:rPr lang="en-US" sz="1800" dirty="0">
                <a:latin typeface="Times New Roman" panose="02020603050405020304" pitchFamily="18" charset="0"/>
                <a:cs typeface="Times New Roman" panose="02020603050405020304" pitchFamily="18" charset="0"/>
              </a:rPr>
              <a:t>)  </a:t>
            </a:r>
          </a:p>
          <a:p>
            <a:pPr marL="457200" lvl="1" indent="0">
              <a:buNone/>
            </a:pPr>
            <a:r>
              <a:rPr lang="en-US" sz="1600" dirty="0">
                <a:latin typeface="Times New Roman" panose="02020603050405020304" pitchFamily="18" charset="0"/>
                <a:cs typeface="Times New Roman" panose="02020603050405020304" pitchFamily="18" charset="0"/>
              </a:rPr>
              <a:t>CNNs are highly effective for image classification and recognition tasks. These deep learning models can automatically extract features from image data, making them well-suited for object detection and image segmentation. </a:t>
            </a:r>
          </a:p>
          <a:p>
            <a:pPr marL="457200" lvl="1" indent="0">
              <a:buNone/>
            </a:pPr>
            <a:r>
              <a:rPr lang="en-US" sz="1600" dirty="0">
                <a:latin typeface="Times New Roman" panose="02020603050405020304" pitchFamily="18" charset="0"/>
                <a:cs typeface="Times New Roman" panose="02020603050405020304" pitchFamily="18" charset="0"/>
              </a:rPr>
              <a:t>However, CNNs often need large annotated datasets and substantial computational power for training and deployment. Their </a:t>
            </a:r>
            <a:r>
              <a:rPr lang="en-US" sz="1600" dirty="0">
                <a:solidFill>
                  <a:srgbClr val="FF0000"/>
                </a:solidFill>
                <a:latin typeface="Times New Roman" panose="02020603050405020304" pitchFamily="18" charset="0"/>
                <a:cs typeface="Times New Roman" panose="02020603050405020304" pitchFamily="18" charset="0"/>
              </a:rPr>
              <a:t>complex architectures</a:t>
            </a:r>
            <a:r>
              <a:rPr lang="en-US" sz="1600" dirty="0">
                <a:latin typeface="Times New Roman" panose="02020603050405020304" pitchFamily="18" charset="0"/>
                <a:cs typeface="Times New Roman" panose="02020603050405020304" pitchFamily="18" charset="0"/>
              </a:rPr>
              <a:t> and deep learning nature can make them more challenging to implement and optimize compared to traditional image processing methods.</a:t>
            </a:r>
            <a:endParaRPr lang="en-US" sz="1700" dirty="0">
              <a:latin typeface="Times New Roman" panose="02020603050405020304" pitchFamily="18" charset="0"/>
              <a:cs typeface="Times New Roman" panose="02020603050405020304" pitchFamily="18" charset="0"/>
            </a:endParaRPr>
          </a:p>
          <a:p>
            <a:pPr marL="0" indent="0">
              <a:buNone/>
            </a:pPr>
            <a:r>
              <a:rPr lang="en-US" sz="1800" u="sng" dirty="0">
                <a:latin typeface="Times New Roman" panose="02020603050405020304" pitchFamily="18" charset="0"/>
                <a:cs typeface="Times New Roman" panose="02020603050405020304" pitchFamily="18" charset="0"/>
              </a:rPr>
              <a:t>Long Short-Term Memory </a:t>
            </a:r>
            <a:r>
              <a:rPr lang="en-US" sz="1800" dirty="0">
                <a:latin typeface="Times New Roman" panose="02020603050405020304" pitchFamily="18" charset="0"/>
                <a:cs typeface="Times New Roman" panose="02020603050405020304" pitchFamily="18" charset="0"/>
              </a:rPr>
              <a:t>(</a:t>
            </a:r>
            <a:r>
              <a:rPr lang="en-US" sz="1800" dirty="0">
                <a:latin typeface="Times New Roman" panose="02020603050405020304" pitchFamily="18" charset="0"/>
                <a:cs typeface="Times New Roman" panose="02020603050405020304" pitchFamily="18" charset="0"/>
                <a:hlinkClick r:id="rId4"/>
              </a:rPr>
              <a:t>LSTMs</a:t>
            </a:r>
            <a:r>
              <a:rPr lang="en-US" sz="1800" dirty="0">
                <a:latin typeface="Times New Roman" panose="02020603050405020304" pitchFamily="18" charset="0"/>
                <a:cs typeface="Times New Roman" panose="02020603050405020304" pitchFamily="18" charset="0"/>
              </a:rPr>
              <a:t>) </a:t>
            </a:r>
          </a:p>
          <a:p>
            <a:pPr marL="457200" lvl="1" indent="0">
              <a:buNone/>
            </a:pPr>
            <a:r>
              <a:rPr lang="en-US" sz="1600" dirty="0">
                <a:latin typeface="Times New Roman" panose="02020603050405020304" pitchFamily="18" charset="0"/>
                <a:cs typeface="Times New Roman" panose="02020603050405020304" pitchFamily="18" charset="0"/>
              </a:rPr>
              <a:t>LSTMs are a type of recurrent neural network that are particularly effective for sequence prediction and time-series data analysis. LSTMs have the ability to remember previous inputs, making them more suitable for tasks that require memory of past information.</a:t>
            </a:r>
          </a:p>
          <a:p>
            <a:pPr marL="457200" lvl="1" indent="0">
              <a:buNone/>
            </a:pPr>
            <a:r>
              <a:rPr lang="en-US" sz="1600" dirty="0">
                <a:latin typeface="Times New Roman" panose="02020603050405020304" pitchFamily="18" charset="0"/>
                <a:cs typeface="Times New Roman" panose="02020603050405020304" pitchFamily="18" charset="0"/>
              </a:rPr>
              <a:t>While LSTMs are not typically used for </a:t>
            </a:r>
            <a:r>
              <a:rPr lang="en-US" sz="1600" dirty="0">
                <a:solidFill>
                  <a:srgbClr val="FF0000"/>
                </a:solidFill>
                <a:latin typeface="Times New Roman" panose="02020603050405020304" pitchFamily="18" charset="0"/>
                <a:cs typeface="Times New Roman" panose="02020603050405020304" pitchFamily="18" charset="0"/>
              </a:rPr>
              <a:t>static image </a:t>
            </a:r>
            <a:r>
              <a:rPr lang="en-US" sz="1600" dirty="0">
                <a:latin typeface="Times New Roman" panose="02020603050405020304" pitchFamily="18" charset="0"/>
                <a:cs typeface="Times New Roman" panose="02020603050405020304" pitchFamily="18" charset="0"/>
              </a:rPr>
              <a:t>processing tasks, they can be useful for applications that involve processing sequences of images, such as video analysis or </a:t>
            </a:r>
            <a:r>
              <a:rPr lang="en-US" sz="1600" dirty="0">
                <a:solidFill>
                  <a:srgbClr val="FF0000"/>
                </a:solidFill>
                <a:latin typeface="Times New Roman" panose="02020603050405020304" pitchFamily="18" charset="0"/>
                <a:cs typeface="Times New Roman" panose="02020603050405020304" pitchFamily="18" charset="0"/>
              </a:rPr>
              <a:t>time-series</a:t>
            </a:r>
            <a:r>
              <a:rPr lang="en-US" sz="1600" dirty="0">
                <a:latin typeface="Times New Roman" panose="02020603050405020304" pitchFamily="18" charset="0"/>
                <a:cs typeface="Times New Roman" panose="02020603050405020304" pitchFamily="18" charset="0"/>
              </a:rPr>
              <a:t> data. LSTMs can capture the temporal dependencies in such data, which may not be easily handled by traditional image processing techniques</a:t>
            </a:r>
            <a:r>
              <a:rPr lang="en-US" sz="1300" dirty="0">
                <a:latin typeface="Times New Roman" panose="02020603050405020304" pitchFamily="18" charset="0"/>
                <a:cs typeface="Times New Roman" panose="02020603050405020304" pitchFamily="18" charset="0"/>
              </a:rPr>
              <a:t>.</a:t>
            </a:r>
            <a:endParaRPr lang="en-US" sz="1400" dirty="0">
              <a:latin typeface="Times New Roman" panose="02020603050405020304" pitchFamily="18" charset="0"/>
              <a:cs typeface="Times New Roman" panose="02020603050405020304" pitchFamily="18" charset="0"/>
            </a:endParaRPr>
          </a:p>
          <a:p>
            <a:pPr marL="0" indent="0">
              <a:buNone/>
            </a:pPr>
            <a:r>
              <a:rPr lang="en-US" sz="1800" u="sng" dirty="0">
                <a:latin typeface="Times New Roman" panose="02020603050405020304" pitchFamily="18" charset="0"/>
                <a:cs typeface="Times New Roman" panose="02020603050405020304" pitchFamily="18" charset="0"/>
              </a:rPr>
              <a:t>K-Nearest Neighbors </a:t>
            </a:r>
            <a:r>
              <a:rPr lang="en-US" sz="1800" dirty="0">
                <a:latin typeface="Times New Roman" panose="02020603050405020304" pitchFamily="18" charset="0"/>
                <a:cs typeface="Times New Roman" panose="02020603050405020304" pitchFamily="18" charset="0"/>
              </a:rPr>
              <a:t>(</a:t>
            </a:r>
            <a:r>
              <a:rPr lang="en-US" sz="1800" dirty="0">
                <a:latin typeface="Times New Roman" panose="02020603050405020304" pitchFamily="18" charset="0"/>
                <a:cs typeface="Times New Roman" panose="02020603050405020304" pitchFamily="18" charset="0"/>
                <a:hlinkClick r:id="rId5"/>
              </a:rPr>
              <a:t>KNN</a:t>
            </a:r>
            <a:r>
              <a:rPr lang="en-US" sz="1800" dirty="0">
                <a:latin typeface="Times New Roman" panose="02020603050405020304" pitchFamily="18" charset="0"/>
                <a:cs typeface="Times New Roman" panose="02020603050405020304" pitchFamily="18" charset="0"/>
              </a:rPr>
              <a:t>)</a:t>
            </a:r>
          </a:p>
          <a:p>
            <a:pPr marL="457200" lvl="1" indent="0">
              <a:buNone/>
            </a:pPr>
            <a:r>
              <a:rPr lang="en-US" sz="1600" dirty="0">
                <a:latin typeface="Times New Roman" panose="02020603050405020304" pitchFamily="18" charset="0"/>
                <a:cs typeface="Times New Roman" panose="02020603050405020304" pitchFamily="18" charset="0"/>
              </a:rPr>
              <a:t>KNN is a simple and effective machine learning algorithm for classification tasks. KNN works by identifying the K nearest neighbors of a given data point and using their labels to predict the label of the new data point.</a:t>
            </a:r>
          </a:p>
          <a:p>
            <a:pPr marL="457200" lvl="1" indent="0">
              <a:buNone/>
            </a:pPr>
            <a:r>
              <a:rPr lang="en-US" sz="1600" dirty="0">
                <a:latin typeface="Times New Roman" panose="02020603050405020304" pitchFamily="18" charset="0"/>
                <a:cs typeface="Times New Roman" panose="02020603050405020304" pitchFamily="18" charset="0"/>
              </a:rPr>
              <a:t>While KNN can be a suitable alternative to deep learning methods in certain scenarios, it may not be as efficient for complex image processing tasks that require learning </a:t>
            </a:r>
            <a:r>
              <a:rPr lang="en-US" sz="1600" dirty="0">
                <a:solidFill>
                  <a:srgbClr val="FF0000"/>
                </a:solidFill>
                <a:latin typeface="Times New Roman" panose="02020603050405020304" pitchFamily="18" charset="0"/>
                <a:cs typeface="Times New Roman" panose="02020603050405020304" pitchFamily="18" charset="0"/>
              </a:rPr>
              <a:t>rich feature representations</a:t>
            </a:r>
            <a:r>
              <a:rPr lang="en-US" sz="1600" dirty="0">
                <a:latin typeface="Times New Roman" panose="02020603050405020304" pitchFamily="18" charset="0"/>
                <a:cs typeface="Times New Roman" panose="02020603050405020304" pitchFamily="18" charset="0"/>
              </a:rPr>
              <a:t>. KNN tends to struggle more with </a:t>
            </a:r>
            <a:r>
              <a:rPr lang="en-US" sz="1600" dirty="0">
                <a:solidFill>
                  <a:srgbClr val="FF0000"/>
                </a:solidFill>
                <a:latin typeface="Times New Roman" panose="02020603050405020304" pitchFamily="18" charset="0"/>
                <a:cs typeface="Times New Roman" panose="02020603050405020304" pitchFamily="18" charset="0"/>
              </a:rPr>
              <a:t>high-dimensional data </a:t>
            </a:r>
            <a:r>
              <a:rPr lang="en-US" sz="1600" dirty="0">
                <a:latin typeface="Times New Roman" panose="02020603050405020304" pitchFamily="18" charset="0"/>
                <a:cs typeface="Times New Roman" panose="02020603050405020304" pitchFamily="18" charset="0"/>
              </a:rPr>
              <a:t>like images compared to deep learning models.</a:t>
            </a:r>
          </a:p>
          <a:p>
            <a:pPr marL="457200" lvl="1" indent="0">
              <a:buNone/>
            </a:pPr>
            <a:endParaRPr lang="en-US"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020659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73499-E1AA-D703-3728-A9F4B12F1A69}"/>
              </a:ext>
            </a:extLst>
          </p:cNvPr>
          <p:cNvSpPr>
            <a:spLocks noGrp="1"/>
          </p:cNvSpPr>
          <p:nvPr>
            <p:ph type="title"/>
          </p:nvPr>
        </p:nvSpPr>
        <p:spPr>
          <a:xfrm>
            <a:off x="-9144" y="-49952"/>
            <a:ext cx="12192000" cy="946212"/>
          </a:xfrm>
          <a:solidFill>
            <a:schemeClr val="accent2">
              <a:lumMod val="20000"/>
              <a:lumOff val="80000"/>
            </a:schemeClr>
          </a:solidFill>
        </p:spPr>
        <p:txBody>
          <a:bodyPr>
            <a:normAutofit/>
          </a:bodyPr>
          <a:lstStyle/>
          <a:p>
            <a:pPr algn="ctr"/>
            <a:r>
              <a:rPr lang="en-IN" sz="2800" b="1" dirty="0">
                <a:latin typeface="Times New Roman" panose="02020603050405020304" pitchFamily="18" charset="0"/>
                <a:cs typeface="Times New Roman" panose="02020603050405020304" pitchFamily="18" charset="0"/>
              </a:rPr>
              <a:t>2.3 Gaps in Existing Literature</a:t>
            </a:r>
          </a:p>
        </p:txBody>
      </p:sp>
      <p:sp>
        <p:nvSpPr>
          <p:cNvPr id="4" name="Footer Placeholder 3">
            <a:extLst>
              <a:ext uri="{FF2B5EF4-FFF2-40B4-BE49-F238E27FC236}">
                <a16:creationId xmlns:a16="http://schemas.microsoft.com/office/drawing/2014/main" id="{2F378E16-4F17-1693-0E36-80A76F810840}"/>
              </a:ext>
            </a:extLst>
          </p:cNvPr>
          <p:cNvSpPr>
            <a:spLocks noGrp="1"/>
          </p:cNvSpPr>
          <p:nvPr>
            <p:ph type="ftr" sz="quarter" idx="11"/>
          </p:nvPr>
        </p:nvSpPr>
        <p:spPr>
          <a:xfrm>
            <a:off x="0" y="6392130"/>
            <a:ext cx="11667744" cy="465869"/>
          </a:xfrm>
          <a:solidFill>
            <a:schemeClr val="accent5">
              <a:lumMod val="40000"/>
              <a:lumOff val="60000"/>
            </a:schemeClr>
          </a:solidFill>
        </p:spPr>
        <p:txBody>
          <a:bodyPr/>
          <a:lstStyle/>
          <a:p>
            <a:r>
              <a:rPr lang="en-US" sz="1800" i="1" dirty="0">
                <a:solidFill>
                  <a:schemeClr val="tx1"/>
                </a:solidFill>
              </a:rPr>
              <a:t>Application of Automated Visual Inspection for Electric Meter Reading using Traditional Image Processing Techniques</a:t>
            </a:r>
            <a:endParaRPr lang="en-IN" sz="1800" i="1" dirty="0">
              <a:solidFill>
                <a:schemeClr val="tx1"/>
              </a:solidFill>
            </a:endParaRPr>
          </a:p>
        </p:txBody>
      </p:sp>
      <p:sp>
        <p:nvSpPr>
          <p:cNvPr id="5" name="Slide Number Placeholder 4">
            <a:extLst>
              <a:ext uri="{FF2B5EF4-FFF2-40B4-BE49-F238E27FC236}">
                <a16:creationId xmlns:a16="http://schemas.microsoft.com/office/drawing/2014/main" id="{FBA9F84A-5EF4-9F8D-106A-DFFA5E060D3C}"/>
              </a:ext>
            </a:extLst>
          </p:cNvPr>
          <p:cNvSpPr>
            <a:spLocks noGrp="1"/>
          </p:cNvSpPr>
          <p:nvPr>
            <p:ph type="sldNum" sz="quarter" idx="12"/>
          </p:nvPr>
        </p:nvSpPr>
        <p:spPr>
          <a:xfrm>
            <a:off x="11740896" y="6392130"/>
            <a:ext cx="344424" cy="365125"/>
          </a:xfrm>
        </p:spPr>
        <p:txBody>
          <a:bodyPr/>
          <a:lstStyle/>
          <a:p>
            <a:fld id="{EF2DECD9-9DFD-4F92-B7B8-D06982934EE9}" type="slidenum">
              <a:rPr lang="en-IN" sz="1800" smtClean="0"/>
              <a:t>6</a:t>
            </a:fld>
            <a:endParaRPr lang="en-IN" sz="1800" dirty="0"/>
          </a:p>
        </p:txBody>
      </p:sp>
      <p:pic>
        <p:nvPicPr>
          <p:cNvPr id="7" name="image1.png">
            <a:extLst>
              <a:ext uri="{FF2B5EF4-FFF2-40B4-BE49-F238E27FC236}">
                <a16:creationId xmlns:a16="http://schemas.microsoft.com/office/drawing/2014/main" id="{E9BAC7E4-AFD9-1F73-BB83-350085480777}"/>
              </a:ext>
            </a:extLst>
          </p:cNvPr>
          <p:cNvPicPr>
            <a:picLocks noChangeAspect="1"/>
          </p:cNvPicPr>
          <p:nvPr/>
        </p:nvPicPr>
        <p:blipFill>
          <a:blip r:embed="rId2" cstate="print"/>
          <a:stretch>
            <a:fillRect/>
          </a:stretch>
        </p:blipFill>
        <p:spPr>
          <a:xfrm>
            <a:off x="11218204" y="1"/>
            <a:ext cx="899079" cy="846306"/>
          </a:xfrm>
          <a:prstGeom prst="rect">
            <a:avLst/>
          </a:prstGeom>
        </p:spPr>
      </p:pic>
      <p:sp>
        <p:nvSpPr>
          <p:cNvPr id="9" name="Content Placeholder 2">
            <a:extLst>
              <a:ext uri="{FF2B5EF4-FFF2-40B4-BE49-F238E27FC236}">
                <a16:creationId xmlns:a16="http://schemas.microsoft.com/office/drawing/2014/main" id="{D0453B0D-C398-4BE0-756F-D57D0A46DE57}"/>
              </a:ext>
            </a:extLst>
          </p:cNvPr>
          <p:cNvSpPr>
            <a:spLocks noGrp="1"/>
          </p:cNvSpPr>
          <p:nvPr>
            <p:ph idx="1"/>
          </p:nvPr>
        </p:nvSpPr>
        <p:spPr>
          <a:xfrm>
            <a:off x="257556" y="1065847"/>
            <a:ext cx="11827764" cy="5271567"/>
          </a:xfrm>
        </p:spPr>
        <p:txBody>
          <a:bodyPr>
            <a:normAutofit lnSpcReduction="10000"/>
          </a:bodyPr>
          <a:lstStyle/>
          <a:p>
            <a:pPr marL="0" indent="0">
              <a:buNone/>
            </a:pPr>
            <a:r>
              <a:rPr lang="en-US" sz="1600" b="1" dirty="0">
                <a:latin typeface="Times New Roman" panose="02020603050405020304" pitchFamily="18" charset="0"/>
                <a:cs typeface="Times New Roman" panose="02020603050405020304" pitchFamily="18" charset="0"/>
              </a:rPr>
              <a:t>1. </a:t>
            </a:r>
            <a:r>
              <a:rPr lang="en-US" sz="2000" b="1" dirty="0">
                <a:latin typeface="Times New Roman" panose="02020603050405020304" pitchFamily="18" charset="0"/>
                <a:cs typeface="Times New Roman" panose="02020603050405020304" pitchFamily="18" charset="0"/>
              </a:rPr>
              <a:t>Computational Resource Requirements:</a:t>
            </a:r>
            <a:endParaRPr lang="en-US" sz="2000" dirty="0">
              <a:latin typeface="Times New Roman" panose="02020603050405020304" pitchFamily="18" charset="0"/>
              <a:cs typeface="Times New Roman" panose="02020603050405020304" pitchFamily="18" charset="0"/>
            </a:endParaRPr>
          </a:p>
          <a:p>
            <a:pPr marL="0" indent="0" algn="just">
              <a:buNone/>
            </a:pPr>
            <a:r>
              <a:rPr lang="en-US" sz="1600" dirty="0">
                <a:latin typeface="Times New Roman" panose="02020603050405020304" pitchFamily="18" charset="0"/>
                <a:cs typeface="Times New Roman" panose="02020603050405020304" pitchFamily="18" charset="0"/>
              </a:rPr>
              <a:t>            Deep learning methods require significant computational resources, which may not be feasible in all environments. There is a lack of</a:t>
            </a:r>
          </a:p>
          <a:p>
            <a:pPr marL="0" indent="0" algn="just">
              <a:buNone/>
            </a:pPr>
            <a:r>
              <a:rPr lang="en-US" sz="1600" dirty="0">
                <a:latin typeface="Times New Roman" panose="02020603050405020304" pitchFamily="18" charset="0"/>
                <a:cs typeface="Times New Roman" panose="02020603050405020304" pitchFamily="18" charset="0"/>
              </a:rPr>
              <a:t>            research on optimizing the computational and memory requirements of automated meter reading systems, crucial for real-world</a:t>
            </a:r>
          </a:p>
          <a:p>
            <a:pPr marL="0" indent="0" algn="just">
              <a:buNone/>
            </a:pPr>
            <a:r>
              <a:rPr lang="en-US" sz="1600" dirty="0">
                <a:latin typeface="Times New Roman" panose="02020603050405020304" pitchFamily="18" charset="0"/>
                <a:cs typeface="Times New Roman" panose="02020603050405020304" pitchFamily="18" charset="0"/>
              </a:rPr>
              <a:t>            deployment .</a:t>
            </a:r>
          </a:p>
          <a:p>
            <a:pPr marL="0" indent="0">
              <a:buNone/>
            </a:pPr>
            <a:r>
              <a:rPr lang="en-US" sz="1600" b="1" dirty="0">
                <a:latin typeface="Times New Roman" panose="02020603050405020304" pitchFamily="18" charset="0"/>
                <a:cs typeface="Times New Roman" panose="02020603050405020304" pitchFamily="18" charset="0"/>
              </a:rPr>
              <a:t>            </a:t>
            </a:r>
            <a:endParaRPr lang="en-US" sz="1600" dirty="0">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None/>
              <a:tabLst/>
              <a:defRPr/>
            </a:pPr>
            <a:r>
              <a:rPr kumimoji="0" lang="en-US" altLang="en-US" sz="1800" b="1"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2. </a:t>
            </a:r>
            <a:r>
              <a:rPr kumimoji="0" lang="en-US" altLang="en-US" sz="2000" b="1"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Training Data Dependency:</a:t>
            </a:r>
            <a:endParaRPr kumimoji="0" lang="en-US" altLang="en-US" sz="20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a:p>
            <a:pPr marL="457200" lvl="1" indent="0" algn="just" eaLnBrk="0" fontAlgn="base" hangingPunct="0">
              <a:lnSpc>
                <a:spcPct val="160000"/>
              </a:lnSpc>
              <a:spcBef>
                <a:spcPct val="0"/>
              </a:spcBef>
              <a:spcAft>
                <a:spcPct val="0"/>
              </a:spcAft>
              <a:buNone/>
              <a:defRPr/>
            </a:pPr>
            <a:r>
              <a:rPr kumimoji="0" lang="en-US" altLang="en-US" sz="16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Machine learning models require extensive labeled datasets for training, which can be difficult to obtain. Evaluation of automated meter reading</a:t>
            </a:r>
          </a:p>
          <a:p>
            <a:pPr marL="457200" lvl="1" indent="0" algn="just" eaLnBrk="0" fontAlgn="base" hangingPunct="0">
              <a:lnSpc>
                <a:spcPct val="100000"/>
              </a:lnSpc>
              <a:spcBef>
                <a:spcPct val="0"/>
              </a:spcBef>
              <a:spcAft>
                <a:spcPct val="0"/>
              </a:spcAft>
              <a:buNone/>
              <a:defRPr/>
            </a:pPr>
            <a:r>
              <a:rPr kumimoji="0" lang="en-US" altLang="en-US" sz="16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 systems has been primarily done on controlled datasets, with limited testing on diverse, real-world meter images.</a:t>
            </a:r>
          </a:p>
          <a:p>
            <a:pPr marL="457200" lvl="1" indent="0" eaLnBrk="0" fontAlgn="base" hangingPunct="0">
              <a:lnSpc>
                <a:spcPct val="100000"/>
              </a:lnSpc>
              <a:spcBef>
                <a:spcPct val="0"/>
              </a:spcBef>
              <a:spcAft>
                <a:spcPct val="0"/>
              </a:spcAft>
              <a:buNone/>
              <a:defRPr/>
            </a:pPr>
            <a:endParaRPr kumimoji="0" lang="en-US" altLang="en-US" sz="16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defRPr/>
            </a:pPr>
            <a:endParaRPr kumimoji="0" lang="en-US" altLang="en-US" sz="18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None/>
              <a:tabLst/>
              <a:defRPr/>
            </a:pPr>
            <a:r>
              <a:rPr lang="en-US" altLang="en-US" sz="1800" b="1" dirty="0">
                <a:solidFill>
                  <a:prstClr val="black"/>
                </a:solidFill>
                <a:latin typeface="Times New Roman" panose="02020603050405020304" pitchFamily="18" charset="0"/>
                <a:cs typeface="Times New Roman" panose="02020603050405020304" pitchFamily="18" charset="0"/>
              </a:rPr>
              <a:t>3. </a:t>
            </a:r>
            <a:r>
              <a:rPr kumimoji="0" lang="en-US" altLang="en-US" sz="2000" b="1"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Complexity and Interpretability:</a:t>
            </a:r>
            <a:endParaRPr kumimoji="0" lang="en-US" altLang="en-US" sz="20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a:p>
            <a:pPr marL="457200" lvl="1" indent="0" eaLnBrk="0" fontAlgn="base" hangingPunct="0">
              <a:lnSpc>
                <a:spcPct val="100000"/>
              </a:lnSpc>
              <a:spcBef>
                <a:spcPct val="0"/>
              </a:spcBef>
              <a:spcAft>
                <a:spcPct val="0"/>
              </a:spcAft>
              <a:buNone/>
              <a:defRPr/>
            </a:pPr>
            <a:endParaRPr lang="en-US" altLang="en-US" sz="1600" dirty="0">
              <a:solidFill>
                <a:prstClr val="black"/>
              </a:solidFill>
              <a:latin typeface="Times New Roman" panose="02020603050405020304" pitchFamily="18" charset="0"/>
              <a:cs typeface="Times New Roman" panose="02020603050405020304" pitchFamily="18" charset="0"/>
            </a:endParaRPr>
          </a:p>
          <a:p>
            <a:pPr marL="457200" lvl="1" indent="0" eaLnBrk="0" fontAlgn="base" hangingPunct="0">
              <a:lnSpc>
                <a:spcPct val="100000"/>
              </a:lnSpc>
              <a:spcBef>
                <a:spcPct val="0"/>
              </a:spcBef>
              <a:spcAft>
                <a:spcPct val="0"/>
              </a:spcAft>
              <a:buNone/>
              <a:defRPr/>
            </a:pPr>
            <a:r>
              <a:rPr kumimoji="0" lang="en-US" altLang="en-US" sz="16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Traditional methods are simpler and more interpretable compared to deep learning models, which are often considered black boxes. </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7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a:p>
            <a:pPr marL="0" indent="0">
              <a:buNone/>
            </a:pPr>
            <a:r>
              <a:rPr lang="en-US" sz="1800" b="1" dirty="0">
                <a:latin typeface="Times New Roman" panose="02020603050405020304" pitchFamily="18" charset="0"/>
                <a:cs typeface="Times New Roman" panose="02020603050405020304" pitchFamily="18" charset="0"/>
              </a:rPr>
              <a:t>4. </a:t>
            </a:r>
            <a:r>
              <a:rPr lang="en-US" sz="1800" dirty="0">
                <a:latin typeface="Times New Roman" panose="02020603050405020304" pitchFamily="18" charset="0"/>
                <a:cs typeface="Times New Roman" panose="02020603050405020304" pitchFamily="18" charset="0"/>
              </a:rPr>
              <a:t>Most existing studies focus on either traditional image processing or deep learning-based approaches, with limited work on</a:t>
            </a:r>
          </a:p>
          <a:p>
            <a:pPr marL="0" indent="0">
              <a:buNone/>
            </a:pPr>
            <a:r>
              <a:rPr lang="en-US" sz="1800" dirty="0">
                <a:latin typeface="Times New Roman" panose="02020603050405020304" pitchFamily="18" charset="0"/>
                <a:cs typeface="Times New Roman" panose="02020603050405020304" pitchFamily="18" charset="0"/>
              </a:rPr>
              <a:t>     hybrid techniques that combine the strengths of both .</a:t>
            </a:r>
          </a:p>
          <a:p>
            <a:pPr marL="0" indent="0">
              <a:buNone/>
            </a:pPr>
            <a:endParaRPr lang="en-US" sz="1800" dirty="0">
              <a:latin typeface="Times New Roman" panose="02020603050405020304" pitchFamily="18" charset="0"/>
              <a:cs typeface="Times New Roman" panose="02020603050405020304" pitchFamily="18" charset="0"/>
            </a:endParaRPr>
          </a:p>
          <a:p>
            <a:pPr marL="0" indent="0">
              <a:buNone/>
            </a:pPr>
            <a:endParaRPr lang="en-US" sz="1000" dirty="0">
              <a:latin typeface="Times New Roman" panose="02020603050405020304" pitchFamily="18" charset="0"/>
              <a:cs typeface="Times New Roman" panose="02020603050405020304" pitchFamily="18" charset="0"/>
            </a:endParaRPr>
          </a:p>
          <a:p>
            <a:pPr marL="0" indent="0">
              <a:buNone/>
            </a:pPr>
            <a:endParaRPr lang="en-IN" sz="1000" dirty="0">
              <a:latin typeface="Times New Roman" panose="02020603050405020304" pitchFamily="18" charset="0"/>
              <a:cs typeface="Times New Roman" panose="02020603050405020304" pitchFamily="18" charset="0"/>
            </a:endParaRPr>
          </a:p>
        </p:txBody>
      </p:sp>
      <p:sp>
        <p:nvSpPr>
          <p:cNvPr id="8" name="Rectangle 3">
            <a:extLst>
              <a:ext uri="{FF2B5EF4-FFF2-40B4-BE49-F238E27FC236}">
                <a16:creationId xmlns:a16="http://schemas.microsoft.com/office/drawing/2014/main" id="{615C43C8-023C-56C1-C59B-6441CAA530B0}"/>
              </a:ext>
            </a:extLst>
          </p:cNvPr>
          <p:cNvSpPr>
            <a:spLocks noChangeArrowheads="1"/>
          </p:cNvSpPr>
          <p:nvPr/>
        </p:nvSpPr>
        <p:spPr bwMode="auto">
          <a:xfrm>
            <a:off x="0" y="0"/>
            <a:ext cx="12192000" cy="0"/>
          </a:xfrm>
          <a:prstGeom prst="rect">
            <a:avLst/>
          </a:prstGeom>
          <a:solidFill>
            <a:srgbClr val="191A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sz="1200" b="0" i="0" u="none" strike="noStrike" cap="none" normalizeH="0" baseline="0" dirty="0">
                <a:ln>
                  <a:noFill/>
                </a:ln>
                <a:solidFill>
                  <a:srgbClr val="E8E8E6"/>
                </a:solidFill>
                <a:effectLst/>
                <a:latin typeface="__fkGroteskNeue_598ab8"/>
              </a:rPr>
              <a:t>Most existing studies focus on either traditional image processing or deep learning-based approaches, with limited work on hybrid techniques that combine the strengths of both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0" name="Rectangle 4">
            <a:extLst>
              <a:ext uri="{FF2B5EF4-FFF2-40B4-BE49-F238E27FC236}">
                <a16:creationId xmlns:a16="http://schemas.microsoft.com/office/drawing/2014/main" id="{856C9180-CF42-82FD-D15B-172F94FFAAF8}"/>
              </a:ext>
            </a:extLst>
          </p:cNvPr>
          <p:cNvSpPr>
            <a:spLocks noChangeArrowheads="1"/>
          </p:cNvSpPr>
          <p:nvPr/>
        </p:nvSpPr>
        <p:spPr bwMode="auto">
          <a:xfrm>
            <a:off x="91399" y="707808"/>
            <a:ext cx="65" cy="276999"/>
          </a:xfrm>
          <a:prstGeom prst="rect">
            <a:avLst/>
          </a:prstGeom>
          <a:solidFill>
            <a:srgbClr val="191A1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9716808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73499-E1AA-D703-3728-A9F4B12F1A69}"/>
              </a:ext>
            </a:extLst>
          </p:cNvPr>
          <p:cNvSpPr>
            <a:spLocks noGrp="1"/>
          </p:cNvSpPr>
          <p:nvPr>
            <p:ph type="title"/>
          </p:nvPr>
        </p:nvSpPr>
        <p:spPr>
          <a:xfrm>
            <a:off x="-9144" y="-49952"/>
            <a:ext cx="12192000" cy="946212"/>
          </a:xfrm>
          <a:solidFill>
            <a:schemeClr val="accent2">
              <a:lumMod val="20000"/>
              <a:lumOff val="80000"/>
            </a:schemeClr>
          </a:solidFill>
        </p:spPr>
        <p:txBody>
          <a:bodyPr>
            <a:normAutofit/>
          </a:bodyPr>
          <a:lstStyle/>
          <a:p>
            <a:pPr algn="ctr"/>
            <a:r>
              <a:rPr lang="en-IN" sz="2800" b="1" dirty="0">
                <a:latin typeface="Times New Roman" panose="02020603050405020304" pitchFamily="18" charset="0"/>
                <a:cs typeface="Times New Roman" panose="02020603050405020304" pitchFamily="18" charset="0"/>
              </a:rPr>
              <a:t>Objectives</a:t>
            </a:r>
          </a:p>
        </p:txBody>
      </p:sp>
      <p:sp>
        <p:nvSpPr>
          <p:cNvPr id="4" name="Footer Placeholder 3">
            <a:extLst>
              <a:ext uri="{FF2B5EF4-FFF2-40B4-BE49-F238E27FC236}">
                <a16:creationId xmlns:a16="http://schemas.microsoft.com/office/drawing/2014/main" id="{2F378E16-4F17-1693-0E36-80A76F810840}"/>
              </a:ext>
            </a:extLst>
          </p:cNvPr>
          <p:cNvSpPr>
            <a:spLocks noGrp="1"/>
          </p:cNvSpPr>
          <p:nvPr>
            <p:ph type="ftr" sz="quarter" idx="11"/>
          </p:nvPr>
        </p:nvSpPr>
        <p:spPr>
          <a:xfrm>
            <a:off x="0" y="6392130"/>
            <a:ext cx="11667744" cy="465869"/>
          </a:xfrm>
          <a:solidFill>
            <a:schemeClr val="accent5">
              <a:lumMod val="40000"/>
              <a:lumOff val="60000"/>
            </a:schemeClr>
          </a:solidFill>
        </p:spPr>
        <p:txBody>
          <a:bodyPr/>
          <a:lstStyle/>
          <a:p>
            <a:r>
              <a:rPr lang="en-US" sz="1800" i="1" dirty="0">
                <a:solidFill>
                  <a:schemeClr val="tx1"/>
                </a:solidFill>
              </a:rPr>
              <a:t>Application of Automated Visual Inspection for Electric Meter Reading using Traditional Image Processing Techniques</a:t>
            </a:r>
            <a:endParaRPr lang="en-IN" sz="1800" i="1" dirty="0">
              <a:solidFill>
                <a:schemeClr val="tx1"/>
              </a:solidFill>
            </a:endParaRPr>
          </a:p>
        </p:txBody>
      </p:sp>
      <p:sp>
        <p:nvSpPr>
          <p:cNvPr id="5" name="Slide Number Placeholder 4">
            <a:extLst>
              <a:ext uri="{FF2B5EF4-FFF2-40B4-BE49-F238E27FC236}">
                <a16:creationId xmlns:a16="http://schemas.microsoft.com/office/drawing/2014/main" id="{FBA9F84A-5EF4-9F8D-106A-DFFA5E060D3C}"/>
              </a:ext>
            </a:extLst>
          </p:cNvPr>
          <p:cNvSpPr>
            <a:spLocks noGrp="1"/>
          </p:cNvSpPr>
          <p:nvPr>
            <p:ph type="sldNum" sz="quarter" idx="12"/>
          </p:nvPr>
        </p:nvSpPr>
        <p:spPr>
          <a:xfrm>
            <a:off x="11667744" y="6392130"/>
            <a:ext cx="417576" cy="365125"/>
          </a:xfrm>
        </p:spPr>
        <p:txBody>
          <a:bodyPr/>
          <a:lstStyle/>
          <a:p>
            <a:fld id="{EF2DECD9-9DFD-4F92-B7B8-D06982934EE9}" type="slidenum">
              <a:rPr lang="en-IN" sz="1800" smtClean="0"/>
              <a:t>7</a:t>
            </a:fld>
            <a:endParaRPr lang="en-IN" sz="1800" dirty="0"/>
          </a:p>
        </p:txBody>
      </p:sp>
      <p:pic>
        <p:nvPicPr>
          <p:cNvPr id="7" name="image1.png">
            <a:extLst>
              <a:ext uri="{FF2B5EF4-FFF2-40B4-BE49-F238E27FC236}">
                <a16:creationId xmlns:a16="http://schemas.microsoft.com/office/drawing/2014/main" id="{E9BAC7E4-AFD9-1F73-BB83-350085480777}"/>
              </a:ext>
            </a:extLst>
          </p:cNvPr>
          <p:cNvPicPr>
            <a:picLocks noChangeAspect="1"/>
          </p:cNvPicPr>
          <p:nvPr/>
        </p:nvPicPr>
        <p:blipFill>
          <a:blip r:embed="rId2" cstate="print"/>
          <a:stretch>
            <a:fillRect/>
          </a:stretch>
        </p:blipFill>
        <p:spPr>
          <a:xfrm>
            <a:off x="11218204" y="1"/>
            <a:ext cx="899079" cy="846306"/>
          </a:xfrm>
          <a:prstGeom prst="rect">
            <a:avLst/>
          </a:prstGeom>
        </p:spPr>
      </p:pic>
      <p:sp>
        <p:nvSpPr>
          <p:cNvPr id="3" name="Rectangle 1">
            <a:extLst>
              <a:ext uri="{FF2B5EF4-FFF2-40B4-BE49-F238E27FC236}">
                <a16:creationId xmlns:a16="http://schemas.microsoft.com/office/drawing/2014/main" id="{64632EEA-44C0-3C31-94D0-94987ADAA3FE}"/>
              </a:ext>
            </a:extLst>
          </p:cNvPr>
          <p:cNvSpPr>
            <a:spLocks noChangeArrowheads="1"/>
          </p:cNvSpPr>
          <p:nvPr/>
        </p:nvSpPr>
        <p:spPr bwMode="auto">
          <a:xfrm>
            <a:off x="620671" y="2975810"/>
            <a:ext cx="10932367" cy="3416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R="0" lvl="0" algn="l" defTabSz="914400" rtl="0" eaLnBrk="0" fontAlgn="base" latinLnBrk="0" hangingPunct="0">
              <a:lnSpc>
                <a:spcPct val="100000"/>
              </a:lnSpc>
              <a:spcBef>
                <a:spcPct val="0"/>
              </a:spcBef>
              <a:spcAft>
                <a:spcPct val="0"/>
              </a:spcAft>
              <a:buClrTx/>
              <a:buSzTx/>
              <a:tabLst/>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Specific Objectives:</a:t>
            </a: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endParaRPr lang="en-US" altLang="en-US" b="1" dirty="0">
              <a:latin typeface="Times New Roman" panose="02020603050405020304" pitchFamily="18" charset="0"/>
              <a:cs typeface="Times New Roman" panose="02020603050405020304" pitchFamily="18" charset="0"/>
            </a:endParaRP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Object Detection with YOLOv8</a:t>
            </a:r>
            <a:endPar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lvl="1" eaLnBrk="0" fontAlgn="base" hangingPunct="0">
              <a:spcBef>
                <a:spcPct val="0"/>
              </a:spcBef>
              <a:spcAft>
                <a:spcPct val="0"/>
              </a:spcAft>
            </a:pP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Develop and implement a custom-trained YOLOv8 object detection model.</a:t>
            </a:r>
          </a:p>
          <a:p>
            <a:pPr lvl="1" eaLnBrk="0" fontAlgn="base" hangingPunct="0">
              <a:spcBef>
                <a:spcPct val="0"/>
              </a:spcBef>
              <a:spcAft>
                <a:spcPct val="0"/>
              </a:spcAft>
            </a:pP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Detect the electric meter in the uploaded image by forming a contour around it.</a:t>
            </a:r>
          </a:p>
          <a:p>
            <a:pPr lvl="1" eaLnBrk="0" fontAlgn="base" hangingPunct="0">
              <a:spcBef>
                <a:spcPct val="0"/>
              </a:spcBef>
              <a:spcAft>
                <a:spcPct val="0"/>
              </a:spcAft>
            </a:pPr>
            <a:endPar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Numeric Extraction with Traditional Image Processing</a:t>
            </a:r>
            <a:endPar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lvl="1" eaLnBrk="0" fontAlgn="base" hangingPunct="0">
              <a:spcBef>
                <a:spcPct val="0"/>
              </a:spcBef>
              <a:spcAft>
                <a:spcPct val="0"/>
              </a:spcAft>
            </a:pP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Utilize traditional image processing techniques to extract numeric data from the detected electric meter.</a:t>
            </a:r>
          </a:p>
          <a:p>
            <a:pPr lvl="1" eaLnBrk="0" fontAlgn="base" hangingPunct="0">
              <a:spcBef>
                <a:spcPct val="0"/>
              </a:spcBef>
              <a:spcAft>
                <a:spcPct val="0"/>
              </a:spcAft>
            </a:pP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Process the uploaded image through various methods such as resizing, color conversion, blurring, edge detection, and contour approximation to accurately identify and extract the numeric information displayed on the meter.</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
        <p:nvSpPr>
          <p:cNvPr id="10" name="Rectangle 1">
            <a:extLst>
              <a:ext uri="{FF2B5EF4-FFF2-40B4-BE49-F238E27FC236}">
                <a16:creationId xmlns:a16="http://schemas.microsoft.com/office/drawing/2014/main" id="{1DAD7C05-499E-7F9C-FF27-9F04C48853E9}"/>
              </a:ext>
            </a:extLst>
          </p:cNvPr>
          <p:cNvSpPr>
            <a:spLocks noChangeArrowheads="1"/>
          </p:cNvSpPr>
          <p:nvPr/>
        </p:nvSpPr>
        <p:spPr bwMode="auto">
          <a:xfrm>
            <a:off x="620672" y="1012706"/>
            <a:ext cx="10932367"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b="1" dirty="0">
                <a:latin typeface="Times New Roman" panose="02020603050405020304" pitchFamily="18" charset="0"/>
                <a:cs typeface="Times New Roman" panose="02020603050405020304" pitchFamily="18" charset="0"/>
              </a:rPr>
              <a:t>Primary Objective</a:t>
            </a:r>
          </a:p>
          <a:p>
            <a:r>
              <a:rPr lang="en-US" dirty="0">
                <a:latin typeface="Times New Roman" panose="02020603050405020304" pitchFamily="18" charset="0"/>
                <a:cs typeface="Times New Roman" panose="02020603050405020304" pitchFamily="18" charset="0"/>
              </a:rPr>
              <a:t>The primary objective of this project is to develop an end-to-end application for automated electric meter reading, leveraging advanced object detection and traditional image processing techniques. This project was initiated based on the existing infrastructure and resources available at SAIL, where electric meters are already installed and readings have historically been recorded manually by laborers and agents. The goal is to minimize costs and labor requirements by automating the reading process.</a:t>
            </a:r>
          </a:p>
        </p:txBody>
      </p:sp>
    </p:spTree>
    <p:extLst>
      <p:ext uri="{BB962C8B-B14F-4D97-AF65-F5344CB8AC3E}">
        <p14:creationId xmlns:p14="http://schemas.microsoft.com/office/powerpoint/2010/main" val="24875179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73499-E1AA-D703-3728-A9F4B12F1A69}"/>
              </a:ext>
            </a:extLst>
          </p:cNvPr>
          <p:cNvSpPr>
            <a:spLocks noGrp="1"/>
          </p:cNvSpPr>
          <p:nvPr>
            <p:ph type="title"/>
          </p:nvPr>
        </p:nvSpPr>
        <p:spPr>
          <a:xfrm>
            <a:off x="-9144" y="-49952"/>
            <a:ext cx="12192000" cy="946212"/>
          </a:xfrm>
          <a:solidFill>
            <a:schemeClr val="accent2">
              <a:lumMod val="20000"/>
              <a:lumOff val="80000"/>
            </a:schemeClr>
          </a:solidFill>
        </p:spPr>
        <p:txBody>
          <a:bodyPr>
            <a:normAutofit/>
          </a:bodyPr>
          <a:lstStyle/>
          <a:p>
            <a:pPr algn="ctr"/>
            <a:r>
              <a:rPr lang="en-IN" sz="2800" b="1" dirty="0">
                <a:latin typeface="Times New Roman" panose="02020603050405020304" pitchFamily="18" charset="0"/>
                <a:cs typeface="Times New Roman" panose="02020603050405020304" pitchFamily="18" charset="0"/>
              </a:rPr>
              <a:t> </a:t>
            </a:r>
            <a:r>
              <a:rPr lang="en-US" sz="2800" b="1" dirty="0">
                <a:latin typeface="Times New Roman" panose="02020603050405020304" pitchFamily="18" charset="0"/>
                <a:cs typeface="Times New Roman" panose="02020603050405020304" pitchFamily="18" charset="0"/>
              </a:rPr>
              <a:t>Chapter ~ 3 </a:t>
            </a:r>
            <a:r>
              <a:rPr lang="en-IN" sz="2800" b="1" dirty="0">
                <a:latin typeface="Times New Roman" panose="02020603050405020304" pitchFamily="18" charset="0"/>
                <a:cs typeface="Times New Roman" panose="02020603050405020304" pitchFamily="18" charset="0"/>
              </a:rPr>
              <a:t>Methodology</a:t>
            </a:r>
          </a:p>
        </p:txBody>
      </p:sp>
      <p:sp>
        <p:nvSpPr>
          <p:cNvPr id="4" name="Footer Placeholder 3">
            <a:extLst>
              <a:ext uri="{FF2B5EF4-FFF2-40B4-BE49-F238E27FC236}">
                <a16:creationId xmlns:a16="http://schemas.microsoft.com/office/drawing/2014/main" id="{2F378E16-4F17-1693-0E36-80A76F810840}"/>
              </a:ext>
            </a:extLst>
          </p:cNvPr>
          <p:cNvSpPr>
            <a:spLocks noGrp="1"/>
          </p:cNvSpPr>
          <p:nvPr>
            <p:ph type="ftr" sz="quarter" idx="11"/>
          </p:nvPr>
        </p:nvSpPr>
        <p:spPr>
          <a:xfrm>
            <a:off x="0" y="6392130"/>
            <a:ext cx="11667744" cy="465869"/>
          </a:xfrm>
          <a:solidFill>
            <a:schemeClr val="accent5">
              <a:lumMod val="40000"/>
              <a:lumOff val="60000"/>
            </a:schemeClr>
          </a:solidFill>
        </p:spPr>
        <p:txBody>
          <a:bodyPr/>
          <a:lstStyle/>
          <a:p>
            <a:r>
              <a:rPr lang="en-US" sz="1800" i="1" dirty="0">
                <a:solidFill>
                  <a:schemeClr val="tx1"/>
                </a:solidFill>
              </a:rPr>
              <a:t>Application of Automated Visual Inspection for Electric Meter Reading using Traditional Image Processing Techniques</a:t>
            </a:r>
            <a:endParaRPr lang="en-IN" sz="1800" i="1" dirty="0">
              <a:solidFill>
                <a:schemeClr val="tx1"/>
              </a:solidFill>
            </a:endParaRPr>
          </a:p>
        </p:txBody>
      </p:sp>
      <p:sp>
        <p:nvSpPr>
          <p:cNvPr id="5" name="Slide Number Placeholder 4">
            <a:extLst>
              <a:ext uri="{FF2B5EF4-FFF2-40B4-BE49-F238E27FC236}">
                <a16:creationId xmlns:a16="http://schemas.microsoft.com/office/drawing/2014/main" id="{FBA9F84A-5EF4-9F8D-106A-DFFA5E060D3C}"/>
              </a:ext>
            </a:extLst>
          </p:cNvPr>
          <p:cNvSpPr>
            <a:spLocks noGrp="1"/>
          </p:cNvSpPr>
          <p:nvPr>
            <p:ph type="sldNum" sz="quarter" idx="12"/>
          </p:nvPr>
        </p:nvSpPr>
        <p:spPr>
          <a:xfrm>
            <a:off x="11667744" y="6392130"/>
            <a:ext cx="417576" cy="365125"/>
          </a:xfrm>
        </p:spPr>
        <p:txBody>
          <a:bodyPr/>
          <a:lstStyle/>
          <a:p>
            <a:fld id="{EF2DECD9-9DFD-4F92-B7B8-D06982934EE9}" type="slidenum">
              <a:rPr lang="en-IN" sz="1800" smtClean="0"/>
              <a:t>8</a:t>
            </a:fld>
            <a:endParaRPr lang="en-IN" sz="1800" dirty="0"/>
          </a:p>
        </p:txBody>
      </p:sp>
      <p:pic>
        <p:nvPicPr>
          <p:cNvPr id="7" name="image1.png">
            <a:extLst>
              <a:ext uri="{FF2B5EF4-FFF2-40B4-BE49-F238E27FC236}">
                <a16:creationId xmlns:a16="http://schemas.microsoft.com/office/drawing/2014/main" id="{E9BAC7E4-AFD9-1F73-BB83-350085480777}"/>
              </a:ext>
            </a:extLst>
          </p:cNvPr>
          <p:cNvPicPr>
            <a:picLocks noChangeAspect="1"/>
          </p:cNvPicPr>
          <p:nvPr/>
        </p:nvPicPr>
        <p:blipFill>
          <a:blip r:embed="rId2" cstate="print"/>
          <a:stretch>
            <a:fillRect/>
          </a:stretch>
        </p:blipFill>
        <p:spPr>
          <a:xfrm>
            <a:off x="11218204" y="1"/>
            <a:ext cx="899079" cy="846306"/>
          </a:xfrm>
          <a:prstGeom prst="rect">
            <a:avLst/>
          </a:prstGeom>
        </p:spPr>
      </p:pic>
      <p:pic>
        <p:nvPicPr>
          <p:cNvPr id="14" name="Picture 13">
            <a:extLst>
              <a:ext uri="{FF2B5EF4-FFF2-40B4-BE49-F238E27FC236}">
                <a16:creationId xmlns:a16="http://schemas.microsoft.com/office/drawing/2014/main" id="{84ABCDF0-EBE6-390E-7B2A-71DE286C72FF}"/>
              </a:ext>
            </a:extLst>
          </p:cNvPr>
          <p:cNvPicPr>
            <a:picLocks noChangeAspect="1"/>
          </p:cNvPicPr>
          <p:nvPr/>
        </p:nvPicPr>
        <p:blipFill rotWithShape="1">
          <a:blip r:embed="rId3"/>
          <a:srcRect t="4407" b="7099"/>
          <a:stretch/>
        </p:blipFill>
        <p:spPr>
          <a:xfrm>
            <a:off x="-74717" y="585215"/>
            <a:ext cx="12192000" cy="5806915"/>
          </a:xfrm>
          <a:prstGeom prst="rect">
            <a:avLst/>
          </a:prstGeom>
        </p:spPr>
      </p:pic>
      <p:sp>
        <p:nvSpPr>
          <p:cNvPr id="3" name="TextBox 2">
            <a:extLst>
              <a:ext uri="{FF2B5EF4-FFF2-40B4-BE49-F238E27FC236}">
                <a16:creationId xmlns:a16="http://schemas.microsoft.com/office/drawing/2014/main" id="{B5E702CE-E67F-5150-F1FD-A25EADD7BAFB}"/>
              </a:ext>
            </a:extLst>
          </p:cNvPr>
          <p:cNvSpPr txBox="1"/>
          <p:nvPr/>
        </p:nvSpPr>
        <p:spPr>
          <a:xfrm>
            <a:off x="155448" y="1924790"/>
            <a:ext cx="3328416" cy="646331"/>
          </a:xfrm>
          <a:prstGeom prst="rect">
            <a:avLst/>
          </a:prstGeom>
          <a:noFill/>
        </p:spPr>
        <p:txBody>
          <a:bodyPr wrap="square" rtlCol="0">
            <a:spAutoFit/>
          </a:bodyPr>
          <a:lstStyle/>
          <a:p>
            <a:br>
              <a:rPr lang="en-US" b="1" u="sng" dirty="0">
                <a:latin typeface="Times New Roman" panose="02020603050405020304" pitchFamily="18" charset="0"/>
                <a:cs typeface="Times New Roman" panose="02020603050405020304" pitchFamily="18" charset="0"/>
              </a:rPr>
            </a:br>
            <a:r>
              <a:rPr lang="en-IN" b="1" u="sng" dirty="0">
                <a:latin typeface="Times New Roman" panose="02020603050405020304" pitchFamily="18" charset="0"/>
                <a:cs typeface="Times New Roman" panose="02020603050405020304" pitchFamily="18" charset="0"/>
              </a:rPr>
              <a:t>Workflow Overview Diagram:</a:t>
            </a:r>
            <a:endParaRPr lang="en-IN" u="sng" dirty="0"/>
          </a:p>
        </p:txBody>
      </p:sp>
    </p:spTree>
    <p:extLst>
      <p:ext uri="{BB962C8B-B14F-4D97-AF65-F5344CB8AC3E}">
        <p14:creationId xmlns:p14="http://schemas.microsoft.com/office/powerpoint/2010/main" val="11689165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73499-E1AA-D703-3728-A9F4B12F1A69}"/>
              </a:ext>
            </a:extLst>
          </p:cNvPr>
          <p:cNvSpPr>
            <a:spLocks noGrp="1"/>
          </p:cNvSpPr>
          <p:nvPr>
            <p:ph type="title"/>
          </p:nvPr>
        </p:nvSpPr>
        <p:spPr>
          <a:xfrm>
            <a:off x="-9144" y="-49952"/>
            <a:ext cx="12192000" cy="946212"/>
          </a:xfrm>
          <a:solidFill>
            <a:schemeClr val="accent2">
              <a:lumMod val="20000"/>
              <a:lumOff val="80000"/>
            </a:schemeClr>
          </a:solidFill>
        </p:spPr>
        <p:txBody>
          <a:bodyPr>
            <a:normAutofit/>
          </a:bodyPr>
          <a:lstStyle/>
          <a:p>
            <a:pPr algn="ctr"/>
            <a:r>
              <a:rPr lang="en-IN" sz="2800" b="1" dirty="0">
                <a:latin typeface="Times New Roman" panose="02020603050405020304" pitchFamily="18" charset="0"/>
                <a:cs typeface="Times New Roman" panose="02020603050405020304" pitchFamily="18" charset="0"/>
              </a:rPr>
              <a:t>3.2 Meter Detection</a:t>
            </a:r>
          </a:p>
        </p:txBody>
      </p:sp>
      <p:sp>
        <p:nvSpPr>
          <p:cNvPr id="4" name="Footer Placeholder 3">
            <a:extLst>
              <a:ext uri="{FF2B5EF4-FFF2-40B4-BE49-F238E27FC236}">
                <a16:creationId xmlns:a16="http://schemas.microsoft.com/office/drawing/2014/main" id="{2F378E16-4F17-1693-0E36-80A76F810840}"/>
              </a:ext>
            </a:extLst>
          </p:cNvPr>
          <p:cNvSpPr>
            <a:spLocks noGrp="1"/>
          </p:cNvSpPr>
          <p:nvPr>
            <p:ph type="ftr" sz="quarter" idx="11"/>
          </p:nvPr>
        </p:nvSpPr>
        <p:spPr>
          <a:xfrm>
            <a:off x="0" y="6392130"/>
            <a:ext cx="11667744" cy="465869"/>
          </a:xfrm>
          <a:solidFill>
            <a:schemeClr val="accent5">
              <a:lumMod val="40000"/>
              <a:lumOff val="60000"/>
            </a:schemeClr>
          </a:solidFill>
        </p:spPr>
        <p:txBody>
          <a:bodyPr/>
          <a:lstStyle/>
          <a:p>
            <a:r>
              <a:rPr lang="en-US" sz="1800" i="1" dirty="0">
                <a:solidFill>
                  <a:schemeClr val="tx1"/>
                </a:solidFill>
              </a:rPr>
              <a:t>Application of Automated Visual Inspection for Electric Meter Reading using Traditional Image Processing Techniques</a:t>
            </a:r>
            <a:endParaRPr lang="en-IN" sz="1800" i="1" dirty="0">
              <a:solidFill>
                <a:schemeClr val="tx1"/>
              </a:solidFill>
            </a:endParaRPr>
          </a:p>
        </p:txBody>
      </p:sp>
      <p:sp>
        <p:nvSpPr>
          <p:cNvPr id="5" name="Slide Number Placeholder 4">
            <a:extLst>
              <a:ext uri="{FF2B5EF4-FFF2-40B4-BE49-F238E27FC236}">
                <a16:creationId xmlns:a16="http://schemas.microsoft.com/office/drawing/2014/main" id="{FBA9F84A-5EF4-9F8D-106A-DFFA5E060D3C}"/>
              </a:ext>
            </a:extLst>
          </p:cNvPr>
          <p:cNvSpPr>
            <a:spLocks noGrp="1"/>
          </p:cNvSpPr>
          <p:nvPr>
            <p:ph type="sldNum" sz="quarter" idx="12"/>
          </p:nvPr>
        </p:nvSpPr>
        <p:spPr>
          <a:xfrm>
            <a:off x="11667744" y="6392130"/>
            <a:ext cx="417576" cy="365125"/>
          </a:xfrm>
        </p:spPr>
        <p:txBody>
          <a:bodyPr/>
          <a:lstStyle/>
          <a:p>
            <a:fld id="{EF2DECD9-9DFD-4F92-B7B8-D06982934EE9}" type="slidenum">
              <a:rPr lang="en-IN" sz="1800" smtClean="0"/>
              <a:t>9</a:t>
            </a:fld>
            <a:endParaRPr lang="en-IN" sz="1800" dirty="0"/>
          </a:p>
        </p:txBody>
      </p:sp>
      <p:pic>
        <p:nvPicPr>
          <p:cNvPr id="7" name="image1.png">
            <a:extLst>
              <a:ext uri="{FF2B5EF4-FFF2-40B4-BE49-F238E27FC236}">
                <a16:creationId xmlns:a16="http://schemas.microsoft.com/office/drawing/2014/main" id="{E9BAC7E4-AFD9-1F73-BB83-350085480777}"/>
              </a:ext>
            </a:extLst>
          </p:cNvPr>
          <p:cNvPicPr>
            <a:picLocks noChangeAspect="1"/>
          </p:cNvPicPr>
          <p:nvPr/>
        </p:nvPicPr>
        <p:blipFill>
          <a:blip r:embed="rId2" cstate="print"/>
          <a:stretch>
            <a:fillRect/>
          </a:stretch>
        </p:blipFill>
        <p:spPr>
          <a:xfrm>
            <a:off x="11218204" y="1"/>
            <a:ext cx="899079" cy="846306"/>
          </a:xfrm>
          <a:prstGeom prst="rect">
            <a:avLst/>
          </a:prstGeom>
        </p:spPr>
      </p:pic>
      <p:sp>
        <p:nvSpPr>
          <p:cNvPr id="9" name="Content Placeholder 2">
            <a:extLst>
              <a:ext uri="{FF2B5EF4-FFF2-40B4-BE49-F238E27FC236}">
                <a16:creationId xmlns:a16="http://schemas.microsoft.com/office/drawing/2014/main" id="{D0453B0D-C398-4BE0-756F-D57D0A46DE57}"/>
              </a:ext>
            </a:extLst>
          </p:cNvPr>
          <p:cNvSpPr>
            <a:spLocks noGrp="1"/>
          </p:cNvSpPr>
          <p:nvPr>
            <p:ph idx="1"/>
          </p:nvPr>
        </p:nvSpPr>
        <p:spPr>
          <a:xfrm>
            <a:off x="288036" y="1072349"/>
            <a:ext cx="11250168" cy="5143691"/>
          </a:xfrm>
        </p:spPr>
        <p:txBody>
          <a:bodyPr>
            <a:normAutofit/>
          </a:bodyPr>
          <a:lstStyle/>
          <a:p>
            <a:pPr marL="0" indent="0">
              <a:buNone/>
            </a:pPr>
            <a:r>
              <a:rPr lang="en-US" sz="1800" b="1" dirty="0">
                <a:latin typeface="Times New Roman" panose="02020603050405020304" pitchFamily="18" charset="0"/>
                <a:cs typeface="Times New Roman" panose="02020603050405020304" pitchFamily="18" charset="0"/>
              </a:rPr>
              <a:t>YOLOv8 (You Only Look Once Version 8)</a:t>
            </a:r>
            <a:r>
              <a:rPr lang="en-US" sz="1800" dirty="0">
                <a:latin typeface="Times New Roman" panose="02020603050405020304" pitchFamily="18" charset="0"/>
                <a:cs typeface="Times New Roman" panose="02020603050405020304" pitchFamily="18" charset="0"/>
              </a:rPr>
              <a:t> is a state-of-the-art object detection model known for its efficiency and accuracy. YOLO models are designed to perform real-time object detection, making them suitable for applications where speed is crucial. The YOLOv8 model continues this tradition by incorporating the latest advancements in neural network architecture and optimization techniques.</a:t>
            </a:r>
          </a:p>
          <a:p>
            <a:pPr marL="0" indent="0" algn="ctr">
              <a:buNone/>
            </a:pPr>
            <a:r>
              <a:rPr lang="en-US" sz="1800" dirty="0">
                <a:latin typeface="Times New Roman" panose="02020603050405020304" pitchFamily="18" charset="0"/>
                <a:cs typeface="Times New Roman" panose="02020603050405020304" pitchFamily="18" charset="0"/>
              </a:rPr>
              <a:t>Example Images of Detection Results</a:t>
            </a:r>
          </a:p>
          <a:p>
            <a:pPr marL="0" indent="0">
              <a:buNone/>
            </a:pPr>
            <a:endParaRPr lang="en-US" sz="1800" dirty="0">
              <a:latin typeface="Times New Roman" panose="02020603050405020304" pitchFamily="18" charset="0"/>
              <a:cs typeface="Times New Roman" panose="02020603050405020304" pitchFamily="18" charset="0"/>
            </a:endParaRPr>
          </a:p>
        </p:txBody>
      </p:sp>
      <p:pic>
        <p:nvPicPr>
          <p:cNvPr id="6" name="Content Placeholder 5">
            <a:extLst>
              <a:ext uri="{FF2B5EF4-FFF2-40B4-BE49-F238E27FC236}">
                <a16:creationId xmlns:a16="http://schemas.microsoft.com/office/drawing/2014/main" id="{1F6D7970-6A11-884F-D9AB-D585ACD7B9BD}"/>
              </a:ext>
            </a:extLst>
          </p:cNvPr>
          <p:cNvPicPr>
            <a:picLocks noChangeAspect="1"/>
          </p:cNvPicPr>
          <p:nvPr/>
        </p:nvPicPr>
        <p:blipFill>
          <a:blip r:embed="rId3"/>
          <a:stretch>
            <a:fillRect/>
          </a:stretch>
        </p:blipFill>
        <p:spPr>
          <a:xfrm>
            <a:off x="973796" y="2706671"/>
            <a:ext cx="2391914" cy="2954137"/>
          </a:xfrm>
          <a:prstGeom prst="rect">
            <a:avLst/>
          </a:prstGeom>
        </p:spPr>
      </p:pic>
      <p:pic>
        <p:nvPicPr>
          <p:cNvPr id="10" name="Picture 9">
            <a:extLst>
              <a:ext uri="{FF2B5EF4-FFF2-40B4-BE49-F238E27FC236}">
                <a16:creationId xmlns:a16="http://schemas.microsoft.com/office/drawing/2014/main" id="{B69C8C40-9D33-83FA-262F-0354C5178FCC}"/>
              </a:ext>
            </a:extLst>
          </p:cNvPr>
          <p:cNvPicPr>
            <a:picLocks noChangeAspect="1"/>
          </p:cNvPicPr>
          <p:nvPr/>
        </p:nvPicPr>
        <p:blipFill rotWithShape="1">
          <a:blip r:embed="rId4"/>
          <a:srcRect t="18962" b="9865"/>
          <a:stretch/>
        </p:blipFill>
        <p:spPr>
          <a:xfrm>
            <a:off x="3699014" y="2706670"/>
            <a:ext cx="2237762" cy="3567077"/>
          </a:xfrm>
          <a:prstGeom prst="rect">
            <a:avLst/>
          </a:prstGeom>
        </p:spPr>
      </p:pic>
      <p:pic>
        <p:nvPicPr>
          <p:cNvPr id="12" name="Picture 11">
            <a:extLst>
              <a:ext uri="{FF2B5EF4-FFF2-40B4-BE49-F238E27FC236}">
                <a16:creationId xmlns:a16="http://schemas.microsoft.com/office/drawing/2014/main" id="{C5E11C55-CAA4-0BC6-0E6B-C77AEAB31407}"/>
              </a:ext>
            </a:extLst>
          </p:cNvPr>
          <p:cNvPicPr>
            <a:picLocks noChangeAspect="1"/>
          </p:cNvPicPr>
          <p:nvPr/>
        </p:nvPicPr>
        <p:blipFill>
          <a:blip r:embed="rId5"/>
          <a:stretch>
            <a:fillRect/>
          </a:stretch>
        </p:blipFill>
        <p:spPr>
          <a:xfrm>
            <a:off x="6181622" y="2706670"/>
            <a:ext cx="2242085" cy="2954138"/>
          </a:xfrm>
          <a:prstGeom prst="rect">
            <a:avLst/>
          </a:prstGeom>
        </p:spPr>
      </p:pic>
      <p:pic>
        <p:nvPicPr>
          <p:cNvPr id="14" name="Picture 13">
            <a:extLst>
              <a:ext uri="{FF2B5EF4-FFF2-40B4-BE49-F238E27FC236}">
                <a16:creationId xmlns:a16="http://schemas.microsoft.com/office/drawing/2014/main" id="{88766184-0A6C-912C-5B1A-A863089AA45B}"/>
              </a:ext>
            </a:extLst>
          </p:cNvPr>
          <p:cNvPicPr>
            <a:picLocks noChangeAspect="1"/>
          </p:cNvPicPr>
          <p:nvPr/>
        </p:nvPicPr>
        <p:blipFill>
          <a:blip r:embed="rId6"/>
          <a:stretch>
            <a:fillRect/>
          </a:stretch>
        </p:blipFill>
        <p:spPr>
          <a:xfrm>
            <a:off x="8668553" y="2706670"/>
            <a:ext cx="2549651" cy="3444741"/>
          </a:xfrm>
          <a:prstGeom prst="rect">
            <a:avLst/>
          </a:prstGeom>
        </p:spPr>
      </p:pic>
    </p:spTree>
    <p:extLst>
      <p:ext uri="{BB962C8B-B14F-4D97-AF65-F5344CB8AC3E}">
        <p14:creationId xmlns:p14="http://schemas.microsoft.com/office/powerpoint/2010/main" val="66362066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4531</TotalTime>
  <Words>3136</Words>
  <Application>Microsoft Office PowerPoint</Application>
  <PresentationFormat>Widescreen</PresentationFormat>
  <Paragraphs>284</Paragraphs>
  <Slides>21</Slides>
  <Notes>0</Notes>
  <HiddenSlides>0</HiddenSlides>
  <MMClips>2</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21</vt:i4>
      </vt:variant>
    </vt:vector>
  </HeadingPairs>
  <TitlesOfParts>
    <vt:vector size="28" baseType="lpstr">
      <vt:lpstr>__fkGroteskNeue_598ab8</vt:lpstr>
      <vt:lpstr>Arial</vt:lpstr>
      <vt:lpstr>Calibri</vt:lpstr>
      <vt:lpstr>Calibri Light</vt:lpstr>
      <vt:lpstr>Cambria</vt:lpstr>
      <vt:lpstr>Times New Roman</vt:lpstr>
      <vt:lpstr>Office Theme</vt:lpstr>
      <vt:lpstr>Pre-Final Year Presentation on </vt:lpstr>
      <vt:lpstr>Outline of Presentation</vt:lpstr>
      <vt:lpstr> Chapter ~1  INTRODUCTION </vt:lpstr>
      <vt:lpstr>Chapter ~ 2  Review of Past Work</vt:lpstr>
      <vt:lpstr>2.2 Existing Techniques</vt:lpstr>
      <vt:lpstr>2.3 Gaps in Existing Literature</vt:lpstr>
      <vt:lpstr>Objectives</vt:lpstr>
      <vt:lpstr> Chapter ~ 3 Methodology</vt:lpstr>
      <vt:lpstr>3.2 Meter Detection</vt:lpstr>
      <vt:lpstr>3.3 Preprocessing Techniques</vt:lpstr>
      <vt:lpstr>PowerPoint Presentation</vt:lpstr>
      <vt:lpstr>3.3 Post~processing Techniques</vt:lpstr>
      <vt:lpstr>PowerPoint Presentation</vt:lpstr>
      <vt:lpstr>PowerPoint Presentation</vt:lpstr>
      <vt:lpstr>PowerPoint Presentation</vt:lpstr>
      <vt:lpstr> Chapter ~ 4 Results and Discussion  </vt:lpstr>
      <vt:lpstr>Manual ROI Selection and Extraction</vt:lpstr>
      <vt:lpstr>Working of Seven Segment Display</vt:lpstr>
      <vt:lpstr> Chapter ~ 5  CONCLUSION  </vt:lpstr>
      <vt:lpstr>FUTURE WORK</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PIYUSH KUMAR(BTECH10191.21@bitmesra.ac.in)</dc:creator>
  <cp:lastModifiedBy>PIYUSH KUMAR(BTECH10191.21@bitmesra.ac.in)</cp:lastModifiedBy>
  <cp:revision>166</cp:revision>
  <dcterms:created xsi:type="dcterms:W3CDTF">2024-07-12T16:14:32Z</dcterms:created>
  <dcterms:modified xsi:type="dcterms:W3CDTF">2024-07-16T02:31:37Z</dcterms:modified>
</cp:coreProperties>
</file>